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4"/>
  </p:sldMasterIdLst>
  <p:notesMasterIdLst>
    <p:notesMasterId r:id="rId23"/>
  </p:notesMasterIdLst>
  <p:handoutMasterIdLst>
    <p:handoutMasterId r:id="rId24"/>
  </p:handoutMasterIdLst>
  <p:sldIdLst>
    <p:sldId id="292" r:id="rId5"/>
    <p:sldId id="291" r:id="rId6"/>
    <p:sldId id="294" r:id="rId7"/>
    <p:sldId id="295" r:id="rId8"/>
    <p:sldId id="297" r:id="rId9"/>
    <p:sldId id="308" r:id="rId10"/>
    <p:sldId id="303" r:id="rId11"/>
    <p:sldId id="296" r:id="rId12"/>
    <p:sldId id="304" r:id="rId13"/>
    <p:sldId id="298" r:id="rId14"/>
    <p:sldId id="305" r:id="rId15"/>
    <p:sldId id="299" r:id="rId16"/>
    <p:sldId id="306" r:id="rId17"/>
    <p:sldId id="300" r:id="rId18"/>
    <p:sldId id="301" r:id="rId19"/>
    <p:sldId id="302" r:id="rId20"/>
    <p:sldId id="307" r:id="rId21"/>
    <p:sldId id="293" r:id="rId22"/>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4D81"/>
    <a:srgbClr val="9CCEC7"/>
    <a:srgbClr val="043D8F"/>
    <a:srgbClr val="76CAF3"/>
    <a:srgbClr val="1AE1F6"/>
    <a:srgbClr val="738AC3"/>
    <a:srgbClr val="B5C1DF"/>
    <a:srgbClr val="E98B0D"/>
    <a:srgbClr val="E2973C"/>
    <a:srgbClr val="9BD4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96" autoAdjust="0"/>
    <p:restoredTop sz="76532" autoAdjust="0"/>
  </p:normalViewPr>
  <p:slideViewPr>
    <p:cSldViewPr snapToGrid="0">
      <p:cViewPr>
        <p:scale>
          <a:sx n="91" d="100"/>
          <a:sy n="91" d="100"/>
        </p:scale>
        <p:origin x="1344" y="240"/>
      </p:cViewPr>
      <p:guideLst/>
    </p:cSldViewPr>
  </p:slideViewPr>
  <p:notesTextViewPr>
    <p:cViewPr>
      <p:scale>
        <a:sx n="1" d="1"/>
        <a:sy n="1" d="1"/>
      </p:scale>
      <p:origin x="0" y="0"/>
    </p:cViewPr>
  </p:notesTextViewPr>
  <p:notesViewPr>
    <p:cSldViewPr snapToGrid="0">
      <p:cViewPr varScale="1">
        <p:scale>
          <a:sx n="89" d="100"/>
          <a:sy n="89" d="100"/>
        </p:scale>
        <p:origin x="379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dirty="0"/>
          </a:p>
        </p:txBody>
      </p:sp>
      <p:sp>
        <p:nvSpPr>
          <p:cNvPr id="3" name="Segnaposto data 2">
            <a:extLst>
              <a:ext uri="{FF2B5EF4-FFF2-40B4-BE49-F238E27FC236}">
                <a16:creationId xmlns:a16="http://schemas.microsoft.com/office/drawing/2014/main" id="{D5E2408B-C9AB-4665-AC99-B057BD0A4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6FC0A7B-6666-4F41-AD03-C74B76B10001}" type="datetime1">
              <a:rPr lang="it-IT" smtClean="0"/>
              <a:t>18/09/26</a:t>
            </a:fld>
            <a:endParaRPr lang="it-IT" dirty="0"/>
          </a:p>
        </p:txBody>
      </p:sp>
      <p:sp>
        <p:nvSpPr>
          <p:cNvPr id="4" name="Segnaposto piè di pagina 3">
            <a:extLst>
              <a:ext uri="{FF2B5EF4-FFF2-40B4-BE49-F238E27FC236}">
                <a16:creationId xmlns:a16="http://schemas.microsoft.com/office/drawing/2014/main" id="{8CD1B215-531B-4869-BD98-BD3B1390B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dirty="0"/>
          </a:p>
        </p:txBody>
      </p:sp>
      <p:sp>
        <p:nvSpPr>
          <p:cNvPr id="5" name="Segnaposto numero diapositiva 4">
            <a:extLst>
              <a:ext uri="{FF2B5EF4-FFF2-40B4-BE49-F238E27FC236}">
                <a16:creationId xmlns:a16="http://schemas.microsoft.com/office/drawing/2014/main" id="{60B53F21-4D67-455D-8074-E9E6EC26FA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52858E0-3D38-47B7-97D4-4FE08D90D359}" type="slidenum">
              <a:rPr lang="it-IT" smtClean="0"/>
              <a:t>‹N›</a:t>
            </a:fld>
            <a:endParaRPr lang="it-IT"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noProof="0"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E367B-2E0B-461C-8280-86016408BD7C}" type="datetime1">
              <a:rPr lang="it-IT" smtClean="0"/>
              <a:pPr/>
              <a:t>18/09/26</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it-IT"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noProof="0"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84ECAD9-32EE-4091-BDA5-6BD15ACC5E58}" type="slidenum">
              <a:rPr lang="it-IT" noProof="0" smtClean="0"/>
              <a:t>‹N›</a:t>
            </a:fld>
            <a:endParaRPr lang="it-IT"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1</a:t>
            </a:fld>
            <a:endParaRPr lang="it-IT" noProof="0" dirty="0"/>
          </a:p>
        </p:txBody>
      </p:sp>
    </p:spTree>
    <p:extLst>
      <p:ext uri="{BB962C8B-B14F-4D97-AF65-F5344CB8AC3E}">
        <p14:creationId xmlns:p14="http://schemas.microsoft.com/office/powerpoint/2010/main" val="1076485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è un piacere presentare la nostra review dedicata alle complicanze infettive nella chirurgia metabolica e bariatrica, scritta come punto di partenza per futuri studi sull’argomento. </a:t>
            </a:r>
            <a:r>
              <a:rPr lang="it-IT" sz="1200" b="0" i="0" u="none" strike="noStrike" kern="1200" dirty="0">
                <a:solidFill>
                  <a:schemeClr val="tx1"/>
                </a:solidFill>
                <a:effectLst/>
                <a:latin typeface="+mn-lt"/>
                <a:ea typeface="+mn-ea"/>
                <a:cs typeface="+mn-cs"/>
              </a:rPr>
              <a:t>Il paziente candidato a chirurgia bariatrica presenta un peculiare milieu fisiopatologico, contraddistinto da uno stato infiammatorio cronico a bassa intensità, alterazioni della dinamica immunitaria e marcate anomalie farmacocinetiche.</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2</a:t>
            </a:fld>
            <a:endParaRPr lang="it-IT" noProof="0" dirty="0"/>
          </a:p>
        </p:txBody>
      </p:sp>
    </p:spTree>
    <p:extLst>
      <p:ext uri="{BB962C8B-B14F-4D97-AF65-F5344CB8AC3E}">
        <p14:creationId xmlns:p14="http://schemas.microsoft.com/office/powerpoint/2010/main" val="3909398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kern="1200" dirty="0">
                <a:solidFill>
                  <a:schemeClr val="tx1"/>
                </a:solidFill>
                <a:effectLst/>
                <a:latin typeface="+mn-lt"/>
                <a:ea typeface="+mn-ea"/>
                <a:cs typeface="+mn-cs"/>
              </a:rPr>
              <a:t>La transizione dai vecchi accessi laparotomici alle moderne piattaforme mininvasive laparoscopiche e robotiche, unitamente alla sistematizzazione dei percorsi di </a:t>
            </a:r>
            <a:r>
              <a:rPr lang="it-IT" sz="1200" b="0" i="0" kern="1200" dirty="0" err="1">
                <a:solidFill>
                  <a:schemeClr val="tx1"/>
                </a:solidFill>
                <a:effectLst/>
                <a:latin typeface="+mn-lt"/>
                <a:ea typeface="+mn-ea"/>
                <a:cs typeface="+mn-cs"/>
              </a:rPr>
              <a:t>Enhanced</a:t>
            </a:r>
            <a:r>
              <a:rPr lang="it-IT" sz="1200" b="0" i="0" kern="1200" dirty="0">
                <a:solidFill>
                  <a:schemeClr val="tx1"/>
                </a:solidFill>
                <a:effectLst/>
                <a:latin typeface="+mn-lt"/>
                <a:ea typeface="+mn-ea"/>
                <a:cs typeface="+mn-cs"/>
              </a:rPr>
              <a:t> Recovery After </a:t>
            </a:r>
            <a:r>
              <a:rPr lang="it-IT" sz="1200" b="0" i="0" kern="1200" dirty="0" err="1">
                <a:solidFill>
                  <a:schemeClr val="tx1"/>
                </a:solidFill>
                <a:effectLst/>
                <a:latin typeface="+mn-lt"/>
                <a:ea typeface="+mn-ea"/>
                <a:cs typeface="+mn-cs"/>
              </a:rPr>
              <a:t>Bariatric</a:t>
            </a:r>
            <a:r>
              <a:rPr lang="it-IT" sz="1200" b="0" i="0" kern="1200" dirty="0">
                <a:solidFill>
                  <a:schemeClr val="tx1"/>
                </a:solidFill>
                <a:effectLst/>
                <a:latin typeface="+mn-lt"/>
                <a:ea typeface="+mn-ea"/>
                <a:cs typeface="+mn-cs"/>
              </a:rPr>
              <a:t> Surgery (ERABS), ha ridotto drasticamente l'incidenza delle infezioni superficiali di parete. Ciononostante, la complessità delle resezioni e delle ricostruzioni gastrointestinali espone il paziente al rischio insidioso delle infezioni di organo/spazio, la cui prevenzione e il cui riconoscimento tempestivo richiedono una rigorosa standardizzazione multidisciplinare.</a:t>
            </a:r>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3</a:t>
            </a:fld>
            <a:endParaRPr lang="it-IT" noProof="0" dirty="0"/>
          </a:p>
        </p:txBody>
      </p:sp>
    </p:spTree>
    <p:extLst>
      <p:ext uri="{BB962C8B-B14F-4D97-AF65-F5344CB8AC3E}">
        <p14:creationId xmlns:p14="http://schemas.microsoft.com/office/powerpoint/2010/main" val="3231779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rtl="0"/>
            <a:r>
              <a:rPr lang="it-IT" sz="1200" b="0" i="0" u="none" strike="noStrike" kern="1200" dirty="0">
                <a:solidFill>
                  <a:schemeClr val="tx1"/>
                </a:solidFill>
                <a:effectLst/>
                <a:latin typeface="+mn-lt"/>
                <a:ea typeface="+mn-ea"/>
                <a:cs typeface="+mn-cs"/>
              </a:rPr>
              <a:t>Osservando le statistiche aggregate della chirurgia mininvasiva, si potrebbe cadere nell'errore prospettico di considerare le infezioni un problema marginale, dato che l'incidenza globale si attesta attorno all'uno per cento. Ma se consideriamo i grandi numeri della chirurgia bariatrica, questo punto percentuale si traduce in migliaia di pazienti esposti a gravi rischi. Come vedete nella tabella, sebbene le SSI superficiali siano scese sotto il 7%, i leak anastomotici e le deiscenze della trancia continuano a manifestarsi fino al 3% nelle sleeve </a:t>
            </a:r>
            <a:r>
              <a:rPr lang="it-IT" sz="1200" b="0" i="0" u="none" strike="noStrike" kern="1200" dirty="0" err="1">
                <a:solidFill>
                  <a:schemeClr val="tx1"/>
                </a:solidFill>
                <a:effectLst/>
                <a:latin typeface="+mn-lt"/>
                <a:ea typeface="+mn-ea"/>
                <a:cs typeface="+mn-cs"/>
              </a:rPr>
              <a:t>gastrectomy</a:t>
            </a:r>
            <a:r>
              <a:rPr lang="it-IT" sz="1200" b="0" i="0" u="none" strike="noStrike" kern="1200" dirty="0">
                <a:solidFill>
                  <a:schemeClr val="tx1"/>
                </a:solidFill>
                <a:effectLst/>
                <a:latin typeface="+mn-lt"/>
                <a:ea typeface="+mn-ea"/>
                <a:cs typeface="+mn-cs"/>
              </a:rPr>
              <a:t> e fino al 2% nei bypass gastrici. Le conseguenze di queste infezioni profonde sono drastiche: costituiscono il primo fattore causale di riammissione non programmata a un mese e raddoppiano i costi sanitari. Inoltre, quando l'infezione coinvolge l'apparato respiratorio con l'insorgenza di una polmonite, il rischio di mortalità a trenta giorni aumenta di quasi cinquanta volte rispetto al decorso non complicato.</a:t>
            </a:r>
            <a:endParaRPr lang="it-IT" sz="1200" b="0" i="0" kern="1200" dirty="0">
              <a:solidFill>
                <a:schemeClr val="tx1"/>
              </a:solidFill>
              <a:effectLst/>
              <a:latin typeface="+mn-lt"/>
              <a:ea typeface="+mn-ea"/>
              <a:cs typeface="+mn-cs"/>
            </a:endParaRPr>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4</a:t>
            </a:fld>
            <a:endParaRPr lang="it-IT" noProof="0" dirty="0"/>
          </a:p>
        </p:txBody>
      </p:sp>
    </p:spTree>
    <p:extLst>
      <p:ext uri="{BB962C8B-B14F-4D97-AF65-F5344CB8AC3E}">
        <p14:creationId xmlns:p14="http://schemas.microsoft.com/office/powerpoint/2010/main" val="3937333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Per comprendere l'origine delle complicanze settiche nei nostri pazienti dobbiamo guardare oltre l'atto operatorio e penetrare il concetto di meta-infiammazione. Nel soggetto con obesità grave, il tessuto adiposo viscerale produce ininterrottamente citochine infiammatorie come IL-6 e TNF-alfa. Questa costante attivazione flogistica paradossalmente esaurisce e paralizza le linee difensive dell'immunità innata. I macrofagi subiscono una transizione dal fenotipo fisiologico riparativo M2 al fenotipo M1, che crea focolai di necrosi cellulare ma fallisce nella fagocitosi dei patogeni. Al contempo, i neutrofili perdono sia la capacità di migrare verso la ferita per chemiotassi, sia l'efficienza del burst ossidativo, che è la loro arma principale per uccidere i batteri attraverso i radicali dell'ossigeno. Se aggiungiamo la frequente ipovitaminosi D, ci rendiamo conto che operiamo pazienti che presentano un'immunodeficienza acquisita funzionale.</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5</a:t>
            </a:fld>
            <a:endParaRPr lang="it-IT" noProof="0" dirty="0"/>
          </a:p>
        </p:txBody>
      </p:sp>
    </p:spTree>
    <p:extLst>
      <p:ext uri="{BB962C8B-B14F-4D97-AF65-F5344CB8AC3E}">
        <p14:creationId xmlns:p14="http://schemas.microsoft.com/office/powerpoint/2010/main" val="947706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La prevenzione clinica comincia in ambulatorio, settimane prima del ricovero. Abbiamo isolato tre cardini modificabili irrinunciabili. Il primo è il controllo glicemico: valori di emoglobina glicata superiori all'8-8.5% impongono di differire l'intervento elettivo. Durante il ricovero, il target glicemico deve restare rigorosamente tra 100 e 180 milligrammi per decilitro. Target più stretti non riducono le infezioni e generano ipoglicemie letali. Inoltre, ribadiamo la regola di sospendere gli SGLT2-inibitori almeno tre-quattro giorni prima per evitare il rischio della temibile chetoacidosi </a:t>
            </a:r>
            <a:r>
              <a:rPr lang="it-IT" sz="1200" kern="1200" dirty="0" err="1">
                <a:solidFill>
                  <a:schemeClr val="tx1"/>
                </a:solidFill>
                <a:effectLst/>
                <a:latin typeface="+mn-lt"/>
                <a:ea typeface="+mn-ea"/>
                <a:cs typeface="+mn-cs"/>
              </a:rPr>
              <a:t>euglicemica</a:t>
            </a:r>
            <a:r>
              <a:rPr lang="it-IT" sz="1200" kern="1200" dirty="0">
                <a:solidFill>
                  <a:schemeClr val="tx1"/>
                </a:solidFill>
                <a:effectLst/>
                <a:latin typeface="+mn-lt"/>
                <a:ea typeface="+mn-ea"/>
                <a:cs typeface="+mn-cs"/>
              </a:rPr>
              <a:t>. Il secondo cardine è la dieta ipocalorica o chetogenica per due-quattro settimane: decongestiona il lobo epatico sinistro e la cavità addominale, riducendo le trazioni chirurgiche e abbreviando i tempi operatori, che sono direttamente legati al tasso di SSI. Terzo cardine: cessazione del fumo da almeno quattro settimane prima, fondamentale per garantire l'ossigenazione dei tessuti e prevenire la necrosi dei monconi anastomotici.</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6</a:t>
            </a:fld>
            <a:endParaRPr lang="it-IT" noProof="0" dirty="0"/>
          </a:p>
        </p:txBody>
      </p:sp>
    </p:spTree>
    <p:extLst>
      <p:ext uri="{BB962C8B-B14F-4D97-AF65-F5344CB8AC3E}">
        <p14:creationId xmlns:p14="http://schemas.microsoft.com/office/powerpoint/2010/main" val="2881089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5CF93-DF61-BB67-3BBA-FE3A25CA4DE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F7A6FE8-3283-DC64-251F-7CEFB87D9F0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C875D91-33EA-CA69-3E09-F18D910B78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Il secondo cardine della vulnerabilità tessutale è puramente biofisico ed emodinamico. Nel tessuto adiposo patologicamente espanso, i capillari non si moltiplicano con la stessa velocità degli adipociti. Abbiamo quindi una rete vascolare impoverita, che sul piano pratico significa una tensione tissutale di ossigeno </a:t>
            </a:r>
            <a:r>
              <a:rPr lang="it-IT" sz="1200" kern="1200" dirty="0" err="1">
                <a:solidFill>
                  <a:schemeClr val="tx1"/>
                </a:solidFill>
                <a:effectLst/>
                <a:latin typeface="+mn-lt"/>
                <a:ea typeface="+mn-ea"/>
                <a:cs typeface="+mn-cs"/>
              </a:rPr>
              <a:t>perincisionale</a:t>
            </a:r>
            <a:r>
              <a:rPr lang="it-IT" sz="1200" kern="1200" dirty="0">
                <a:solidFill>
                  <a:schemeClr val="tx1"/>
                </a:solidFill>
                <a:effectLst/>
                <a:latin typeface="+mn-lt"/>
                <a:ea typeface="+mn-ea"/>
                <a:cs typeface="+mn-cs"/>
              </a:rPr>
              <a:t> cronicamente depressa, spesso inferiore ai trenta millimetri di mercurio. Senza un apporto adeguato di ossigeno, i fibroblasti non possono sintetizzare collagene per richiudere la ferita e i neutrofili perdono l'arma del </a:t>
            </a:r>
            <a:r>
              <a:rPr lang="it-IT" sz="1200" kern="1200" dirty="0" err="1">
                <a:solidFill>
                  <a:schemeClr val="tx1"/>
                </a:solidFill>
                <a:effectLst/>
                <a:latin typeface="+mn-lt"/>
                <a:ea typeface="+mn-ea"/>
                <a:cs typeface="+mn-cs"/>
              </a:rPr>
              <a:t>killing</a:t>
            </a:r>
            <a:r>
              <a:rPr lang="it-IT" sz="1200" kern="1200" dirty="0">
                <a:solidFill>
                  <a:schemeClr val="tx1"/>
                </a:solidFill>
                <a:effectLst/>
                <a:latin typeface="+mn-lt"/>
                <a:ea typeface="+mn-ea"/>
                <a:cs typeface="+mn-cs"/>
              </a:rPr>
              <a:t> batterico ossigeno-dipendente. A questo deficit microvascolare si associa la componente meccanica: l'aumento cronico della pressione endoaddominale comprime il letto venoso e linfatico, causando un grave edema parietale; nel contempo, i </a:t>
            </a:r>
            <a:r>
              <a:rPr lang="it-IT" sz="1200" kern="1200" dirty="0" err="1">
                <a:solidFill>
                  <a:schemeClr val="tx1"/>
                </a:solidFill>
                <a:effectLst/>
                <a:latin typeface="+mn-lt"/>
                <a:ea typeface="+mn-ea"/>
                <a:cs typeface="+mn-cs"/>
              </a:rPr>
              <a:t>trocar</a:t>
            </a:r>
            <a:r>
              <a:rPr lang="it-IT" sz="1200" kern="1200" dirty="0">
                <a:solidFill>
                  <a:schemeClr val="tx1"/>
                </a:solidFill>
                <a:effectLst/>
                <a:latin typeface="+mn-lt"/>
                <a:ea typeface="+mn-ea"/>
                <a:cs typeface="+mn-cs"/>
              </a:rPr>
              <a:t> azionati su pareti addominali spesse anche oltre dieci centimetri esercitano forze di leva che creano orletti circonferenziali di ischemia e necrosi fasciale, terreno fertile per le infezioni del sito chirurgico.</a:t>
            </a:r>
          </a:p>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p:txBody>
      </p:sp>
      <p:sp>
        <p:nvSpPr>
          <p:cNvPr id="4" name="Segnaposto numero diapositiva 3">
            <a:extLst>
              <a:ext uri="{FF2B5EF4-FFF2-40B4-BE49-F238E27FC236}">
                <a16:creationId xmlns:a16="http://schemas.microsoft.com/office/drawing/2014/main" id="{63E23537-2554-D6C5-D0A9-0C427A72CF58}"/>
              </a:ext>
            </a:extLst>
          </p:cNvPr>
          <p:cNvSpPr>
            <a:spLocks noGrp="1"/>
          </p:cNvSpPr>
          <p:nvPr>
            <p:ph type="sldNum" sz="quarter" idx="5"/>
          </p:nvPr>
        </p:nvSpPr>
        <p:spPr/>
        <p:txBody>
          <a:bodyPr/>
          <a:lstStyle/>
          <a:p>
            <a:pPr rtl="0"/>
            <a:fld id="{284ECAD9-32EE-4091-BDA5-6BD15ACC5E58}" type="slidenum">
              <a:rPr lang="it-IT" noProof="0" smtClean="0"/>
              <a:t>7</a:t>
            </a:fld>
            <a:endParaRPr lang="it-IT" noProof="0" dirty="0"/>
          </a:p>
        </p:txBody>
      </p:sp>
    </p:spTree>
    <p:extLst>
      <p:ext uri="{BB962C8B-B14F-4D97-AF65-F5344CB8AC3E}">
        <p14:creationId xmlns:p14="http://schemas.microsoft.com/office/powerpoint/2010/main" val="3972367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8</a:t>
            </a:fld>
            <a:endParaRPr lang="it-IT" noProof="0" dirty="0"/>
          </a:p>
        </p:txBody>
      </p:sp>
    </p:spTree>
    <p:extLst>
      <p:ext uri="{BB962C8B-B14F-4D97-AF65-F5344CB8AC3E}">
        <p14:creationId xmlns:p14="http://schemas.microsoft.com/office/powerpoint/2010/main" val="4251564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Passando al blocco operatorio, la disinfezione della cute richiede un approccio rigoroso. Il pannicolo adiposo e le pieghe dell'addome ospitano cariche batteriche massive, con stafilococchi, funghi e Gram-negativi che colonizzano la cute. Le linee guida congiunte delle società europee pubblicate nel 2025 hanno sancito un principio fondamentale: l'antisettico deve essere inderogabilmente formulato su base alcolica; le soluzioni acquose non hanno più indicazione nella chirurgia addominale digestiva. Per quanto riguarda la disputa tra clorexidina e </a:t>
            </a:r>
            <a:r>
              <a:rPr lang="it-IT" sz="1200" kern="1200" dirty="0" err="1">
                <a:solidFill>
                  <a:schemeClr val="tx1"/>
                </a:solidFill>
                <a:effectLst/>
                <a:latin typeface="+mn-lt"/>
                <a:ea typeface="+mn-ea"/>
                <a:cs typeface="+mn-cs"/>
              </a:rPr>
              <a:t>iodopovidone</a:t>
            </a:r>
            <a:r>
              <a:rPr lang="it-IT" sz="1200" kern="1200" dirty="0">
                <a:solidFill>
                  <a:schemeClr val="tx1"/>
                </a:solidFill>
                <a:effectLst/>
                <a:latin typeface="+mn-lt"/>
                <a:ea typeface="+mn-ea"/>
                <a:cs typeface="+mn-cs"/>
              </a:rPr>
              <a:t>, l'evidenza si è fatta più sofisticata: se il grande trial di Widmer del 2024 su JAMA ha dimostrato la non-inferiorità dello </a:t>
            </a:r>
            <a:r>
              <a:rPr lang="it-IT" sz="1200" kern="1200" dirty="0" err="1">
                <a:solidFill>
                  <a:schemeClr val="tx1"/>
                </a:solidFill>
                <a:effectLst/>
                <a:latin typeface="+mn-lt"/>
                <a:ea typeface="+mn-ea"/>
                <a:cs typeface="+mn-cs"/>
              </a:rPr>
              <a:t>iodopovidone</a:t>
            </a:r>
            <a:r>
              <a:rPr lang="it-IT" sz="1200" kern="1200" dirty="0">
                <a:solidFill>
                  <a:schemeClr val="tx1"/>
                </a:solidFill>
                <a:effectLst/>
                <a:latin typeface="+mn-lt"/>
                <a:ea typeface="+mn-ea"/>
                <a:cs typeface="+mn-cs"/>
              </a:rPr>
              <a:t> in alcool, le meta-analisi del 2025 confermano che nella chirurgia pulita-contaminata la clorexidina in alcool offre ancora un vantaggio statisticamente significativo, riducendo il rischio relativo di SSI del 25%. Essa rimane pertanto la prima scelta su cute integra, lasciando lo </a:t>
            </a:r>
            <a:r>
              <a:rPr lang="it-IT" sz="1200" kern="1200" dirty="0" err="1">
                <a:solidFill>
                  <a:schemeClr val="tx1"/>
                </a:solidFill>
                <a:effectLst/>
                <a:latin typeface="+mn-lt"/>
                <a:ea typeface="+mn-ea"/>
                <a:cs typeface="+mn-cs"/>
              </a:rPr>
              <a:t>iodopovidone</a:t>
            </a:r>
            <a:r>
              <a:rPr lang="it-IT" sz="1200" kern="1200" dirty="0">
                <a:solidFill>
                  <a:schemeClr val="tx1"/>
                </a:solidFill>
                <a:effectLst/>
                <a:latin typeface="+mn-lt"/>
                <a:ea typeface="+mn-ea"/>
                <a:cs typeface="+mn-cs"/>
              </a:rPr>
              <a:t> alcolico come eccellente alternativa in caso di controindicazioni.</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9</a:t>
            </a:fld>
            <a:endParaRPr lang="it-IT" noProof="0" dirty="0"/>
          </a:p>
        </p:txBody>
      </p:sp>
    </p:spTree>
    <p:extLst>
      <p:ext uri="{BB962C8B-B14F-4D97-AF65-F5344CB8AC3E}">
        <p14:creationId xmlns:p14="http://schemas.microsoft.com/office/powerpoint/2010/main" val="3111348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10</a:t>
            </a:fld>
            <a:endParaRPr lang="it-IT" noProof="0" dirty="0"/>
          </a:p>
        </p:txBody>
      </p:sp>
    </p:spTree>
    <p:extLst>
      <p:ext uri="{BB962C8B-B14F-4D97-AF65-F5344CB8AC3E}">
        <p14:creationId xmlns:p14="http://schemas.microsoft.com/office/powerpoint/2010/main" val="1608286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L'</a:t>
            </a:r>
            <a:r>
              <a:rPr lang="it-IT" sz="1200" kern="1200" dirty="0" err="1">
                <a:solidFill>
                  <a:schemeClr val="tx1"/>
                </a:solidFill>
                <a:effectLst/>
                <a:latin typeface="+mn-lt"/>
                <a:ea typeface="+mn-ea"/>
                <a:cs typeface="+mn-cs"/>
              </a:rPr>
              <a:t>antibioticoprofilassi</a:t>
            </a:r>
            <a:r>
              <a:rPr lang="it-IT" sz="1200" kern="1200" dirty="0">
                <a:solidFill>
                  <a:schemeClr val="tx1"/>
                </a:solidFill>
                <a:effectLst/>
                <a:latin typeface="+mn-lt"/>
                <a:ea typeface="+mn-ea"/>
                <a:cs typeface="+mn-cs"/>
              </a:rPr>
              <a:t> nel paziente con obesità severa è stata a lungo oggetto di errori posologici. L'incremento del volume di distribuzione per farmaci idrofili come la </a:t>
            </a:r>
            <a:r>
              <a:rPr lang="it-IT" sz="1200" kern="1200" dirty="0" err="1">
                <a:solidFill>
                  <a:schemeClr val="tx1"/>
                </a:solidFill>
                <a:effectLst/>
                <a:latin typeface="+mn-lt"/>
                <a:ea typeface="+mn-ea"/>
                <a:cs typeface="+mn-cs"/>
              </a:rPr>
              <a:t>cefazolina</a:t>
            </a:r>
            <a:r>
              <a:rPr lang="it-IT" sz="1200" kern="1200" dirty="0">
                <a:solidFill>
                  <a:schemeClr val="tx1"/>
                </a:solidFill>
                <a:effectLst/>
                <a:latin typeface="+mn-lt"/>
                <a:ea typeface="+mn-ea"/>
                <a:cs typeface="+mn-cs"/>
              </a:rPr>
              <a:t> è modesto e riguarda prevalentemente l'acqua extracellulare. Come riassunto nella consensus internazionale su Lancet </a:t>
            </a:r>
            <a:r>
              <a:rPr lang="it-IT" sz="1200" kern="1200" dirty="0" err="1">
                <a:solidFill>
                  <a:schemeClr val="tx1"/>
                </a:solidFill>
                <a:effectLst/>
                <a:latin typeface="+mn-lt"/>
                <a:ea typeface="+mn-ea"/>
                <a:cs typeface="+mn-cs"/>
              </a:rPr>
              <a:t>Infectious</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Diseases</a:t>
            </a:r>
            <a:r>
              <a:rPr lang="it-IT" sz="1200" kern="1200" dirty="0">
                <a:solidFill>
                  <a:schemeClr val="tx1"/>
                </a:solidFill>
                <a:effectLst/>
                <a:latin typeface="+mn-lt"/>
                <a:ea typeface="+mn-ea"/>
                <a:cs typeface="+mn-cs"/>
              </a:rPr>
              <a:t> del 2025, non serve rincorrere il BMI con dosi empiriche eccessive: la posologia corretta è di 2 grammi al di sotto dei 120 chili di peso e di 3 grammi nei soggetti pari o superiori a 120 chili o con indice di massa corporea uguale o maggiore a 50. Il vero fattore determinante l'efficacia protettiva è la gestione del tempo. La dose va completata entro sessanta minuti prima del taglio cutaneo. Se la procedura si protrae per più di 4 ore, è imperativo somministrare un re-</a:t>
            </a:r>
            <a:r>
              <a:rPr lang="it-IT" sz="1200" kern="1200" dirty="0" err="1">
                <a:solidFill>
                  <a:schemeClr val="tx1"/>
                </a:solidFill>
                <a:effectLst/>
                <a:latin typeface="+mn-lt"/>
                <a:ea typeface="+mn-ea"/>
                <a:cs typeface="+mn-cs"/>
              </a:rPr>
              <a:t>dosing</a:t>
            </a:r>
            <a:r>
              <a:rPr lang="it-IT" sz="1200" kern="1200" dirty="0">
                <a:solidFill>
                  <a:schemeClr val="tx1"/>
                </a:solidFill>
                <a:effectLst/>
                <a:latin typeface="+mn-lt"/>
                <a:ea typeface="+mn-ea"/>
                <a:cs typeface="+mn-cs"/>
              </a:rPr>
              <a:t> pieno per mantenere la concentrazione tissutale sopra la MIC. E ricordiamo una regola fondamentale: la profilassi finisce quando si chiude la cute. Proseguire gli antibiotici nelle ventiquattr'ore successive è una pratica inutile e scientificamente dannosa.</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11</a:t>
            </a:fld>
            <a:endParaRPr lang="it-IT" noProof="0" dirty="0"/>
          </a:p>
        </p:txBody>
      </p:sp>
    </p:spTree>
    <p:extLst>
      <p:ext uri="{BB962C8B-B14F-4D97-AF65-F5344CB8AC3E}">
        <p14:creationId xmlns:p14="http://schemas.microsoft.com/office/powerpoint/2010/main" val="816018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12</a:t>
            </a:fld>
            <a:endParaRPr lang="it-IT" noProof="0" dirty="0"/>
          </a:p>
        </p:txBody>
      </p:sp>
    </p:spTree>
    <p:extLst>
      <p:ext uri="{BB962C8B-B14F-4D97-AF65-F5344CB8AC3E}">
        <p14:creationId xmlns:p14="http://schemas.microsoft.com/office/powerpoint/2010/main" val="674279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Arriviamo al momento più temuto da ogni chirurgo bariatrico: la deiscenza della trancia o dell'anastomosi. Vorrei che questo messaggio fosse chiarissimo a tutta la platea SICOB: nel paziente bariatrico non troverete quasi mai l'addome a tavola tipico della peritonite generale. Il grasso addominale attenua la reattività peritoneale. Il segnale precoce, fondamentale e incontrovertibile è la tachicardia. Un paziente bariatrico con frequenza cardiaca stabilmente sopra i 100-120 battiti al minuto ha una deiscenza fino a prova contraria. A ciò si uniscono polipnea, oliguria e il dolore alla spalla sinistra causato dall'irritazione diaframmatica. Per la diagnosi, non perdete tempo con il tradizionale transito fluoroscopico: la sua sensibilità è inferiore al 50% e un esame negativo rischia di rassicurarvi falsamente. Il </a:t>
            </a:r>
            <a:r>
              <a:rPr lang="it-IT" sz="1200" kern="1200" dirty="0" err="1">
                <a:solidFill>
                  <a:schemeClr val="tx1"/>
                </a:solidFill>
                <a:effectLst/>
                <a:latin typeface="+mn-lt"/>
                <a:ea typeface="+mn-ea"/>
                <a:cs typeface="+mn-cs"/>
              </a:rPr>
              <a:t>gold</a:t>
            </a:r>
            <a:r>
              <a:rPr lang="it-IT" sz="1200" kern="1200" dirty="0">
                <a:solidFill>
                  <a:schemeClr val="tx1"/>
                </a:solidFill>
                <a:effectLst/>
                <a:latin typeface="+mn-lt"/>
                <a:ea typeface="+mn-ea"/>
                <a:cs typeface="+mn-cs"/>
              </a:rPr>
              <a:t> standard è la TC addome con doppio mezzo di contrasto, per bocca ed endovena. Ma ricordate: se il paziente è emodinamicamente instabile, non inviatelo in radiologia; portatelo immediatamente in sala operatoria per una re-laparoscopia esplorativa.</a:t>
            </a:r>
          </a:p>
          <a:p>
            <a:endParaRPr lang="it-IT" dirty="0"/>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13</a:t>
            </a:fld>
            <a:endParaRPr lang="it-IT" noProof="0" dirty="0"/>
          </a:p>
        </p:txBody>
      </p:sp>
    </p:spTree>
    <p:extLst>
      <p:ext uri="{BB962C8B-B14F-4D97-AF65-F5344CB8AC3E}">
        <p14:creationId xmlns:p14="http://schemas.microsoft.com/office/powerpoint/2010/main" val="170324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Il paradigma terapeutico del leak non si riduce a un confronto binario tra 'operare o non operare'. La chiave di volta è la stabilità emodinamica. Di fronte a un paziente settico, ipoteso e instabile, non vi è spazio per l'endoscopia: la risposta deve essere una pronta re-laparoscopia chirurgica per bonificare la cavità addominale, lavare e posizionare drenaggi a caduta. Se invece il paziente è stabile, il source control moderno è endoscopico e radiologico. Oggi disponiamo di un arsenale sofisticato: non più solo le protesi metalliche coperte, che tendono a migrare in un terzo dei casi, ma il drenaggio interno con doppi </a:t>
            </a:r>
            <a:r>
              <a:rPr lang="it-IT" sz="1200" kern="1200" dirty="0" err="1">
                <a:solidFill>
                  <a:schemeClr val="tx1"/>
                </a:solidFill>
                <a:effectLst/>
                <a:latin typeface="+mn-lt"/>
                <a:ea typeface="+mn-ea"/>
                <a:cs typeface="+mn-cs"/>
              </a:rPr>
              <a:t>pigtail</a:t>
            </a:r>
            <a:r>
              <a:rPr lang="it-IT" sz="1200" kern="1200" dirty="0">
                <a:solidFill>
                  <a:schemeClr val="tx1"/>
                </a:solidFill>
                <a:effectLst/>
                <a:latin typeface="+mn-lt"/>
                <a:ea typeface="+mn-ea"/>
                <a:cs typeface="+mn-cs"/>
              </a:rPr>
              <a:t> che trasforma il leak in una fistola a scarico gastrico fisiologico interno. E soprattutto, come abbiamo descritto anche nella nostra recente pubblicazione clinica, la terapia a pressione negativa endoluminale mediante Endo-VAC. Posizionando lo </a:t>
            </a:r>
            <a:r>
              <a:rPr lang="it-IT" sz="1200" kern="1200" dirty="0" err="1">
                <a:solidFill>
                  <a:schemeClr val="tx1"/>
                </a:solidFill>
                <a:effectLst/>
                <a:latin typeface="+mn-lt"/>
                <a:ea typeface="+mn-ea"/>
                <a:cs typeface="+mn-cs"/>
              </a:rPr>
              <a:t>sponge</a:t>
            </a:r>
            <a:r>
              <a:rPr lang="it-IT" sz="1200" kern="1200" dirty="0">
                <a:solidFill>
                  <a:schemeClr val="tx1"/>
                </a:solidFill>
                <a:effectLst/>
                <a:latin typeface="+mn-lt"/>
                <a:ea typeface="+mn-ea"/>
                <a:cs typeface="+mn-cs"/>
              </a:rPr>
              <a:t> direttamente nella cavità ascessuale dell'angolo di His, aspiriamo i secreti infetti ed esercitiamo una contrazione volumetrica rapida della cavità stimolando un tessuto di granulazione vigoroso. Questa è la vera chirurgia mininvasiva multidisciplinare.</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15</a:t>
            </a:fld>
            <a:endParaRPr lang="it-IT" noProof="0" dirty="0"/>
          </a:p>
        </p:txBody>
      </p:sp>
    </p:spTree>
    <p:extLst>
      <p:ext uri="{BB962C8B-B14F-4D97-AF65-F5344CB8AC3E}">
        <p14:creationId xmlns:p14="http://schemas.microsoft.com/office/powerpoint/2010/main" val="2443257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La prevenzione delle infezioni nel paziente bariatrico richiede una visione globale. Non dobbiamo concentrarci unicamente sulla cavità addominale. Le polmoniti postoperatorie, favorite dall'apnea ostruttiva del sonno e dal collasso degli alveoli polmonari basali, determinano la prognosi dei nostri assistiti: l'avvio immediato della CPAP e la mobilizzazione entro quattro ore dall'intervento sono armi protettive irrinunciabili. In questo senso, il percorso ERABS adottato dalla SICOB ha dimostrato che la riduzione dell'invasività è sinonimo di riduzione dell'infezione. Abbiamo definitivamente abbandonato il sondino naso-gastrico di routine, che causava polmoniti ab </a:t>
            </a:r>
            <a:r>
              <a:rPr lang="it-IT" sz="1200" kern="1200" dirty="0" err="1">
                <a:solidFill>
                  <a:schemeClr val="tx1"/>
                </a:solidFill>
                <a:effectLst/>
                <a:latin typeface="+mn-lt"/>
                <a:ea typeface="+mn-ea"/>
                <a:cs typeface="+mn-cs"/>
              </a:rPr>
              <a:t>ingestis</a:t>
            </a:r>
            <a:r>
              <a:rPr lang="it-IT" sz="1200" kern="1200" dirty="0">
                <a:solidFill>
                  <a:schemeClr val="tx1"/>
                </a:solidFill>
                <a:effectLst/>
                <a:latin typeface="+mn-lt"/>
                <a:ea typeface="+mn-ea"/>
                <a:cs typeface="+mn-cs"/>
              </a:rPr>
              <a:t>, e abbiamo eliminato i drenaggi addominali profilattici, che possono funzionare come ponti per infezioni retrograde esterne. Infine, un monito clinico sulla gestione dei vecchi bendaggi gastrici: se un paziente sviluppa una secrezione purulenta attorno al serbatoio sottocutaneo a mesi o anni di distanza, non curate una presunta infezione di ferita; eseguite subito una gastroscopia: la </a:t>
            </a:r>
            <a:r>
              <a:rPr lang="it-IT" sz="1200" kern="1200" dirty="0" err="1">
                <a:solidFill>
                  <a:schemeClr val="tx1"/>
                </a:solidFill>
                <a:effectLst/>
                <a:latin typeface="+mn-lt"/>
                <a:ea typeface="+mn-ea"/>
                <a:cs typeface="+mn-cs"/>
              </a:rPr>
              <a:t>banderella</a:t>
            </a:r>
            <a:r>
              <a:rPr lang="it-IT" sz="1200" kern="1200" dirty="0">
                <a:solidFill>
                  <a:schemeClr val="tx1"/>
                </a:solidFill>
                <a:effectLst/>
                <a:latin typeface="+mn-lt"/>
                <a:ea typeface="+mn-ea"/>
                <a:cs typeface="+mn-cs"/>
              </a:rPr>
              <a:t> ha eroso la parete dello stomaco e deve essere immediatamente espiantata.</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16</a:t>
            </a:fld>
            <a:endParaRPr lang="it-IT" noProof="0" dirty="0"/>
          </a:p>
        </p:txBody>
      </p:sp>
    </p:spTree>
    <p:extLst>
      <p:ext uri="{BB962C8B-B14F-4D97-AF65-F5344CB8AC3E}">
        <p14:creationId xmlns:p14="http://schemas.microsoft.com/office/powerpoint/2010/main" val="3859237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Giungendo alle conclusioni di questa relazione, cari Colleghi, il governo delle complicanze infettive nella chirurgia metabolica contemporanea richiede la piena consapevolezza che non operiamo un addome qualunque, ma un organismo </a:t>
            </a:r>
            <a:r>
              <a:rPr lang="it-IT" sz="1200" kern="1200" dirty="0" err="1">
                <a:solidFill>
                  <a:schemeClr val="tx1"/>
                </a:solidFill>
                <a:effectLst/>
                <a:latin typeface="+mn-lt"/>
                <a:ea typeface="+mn-ea"/>
                <a:cs typeface="+mn-cs"/>
              </a:rPr>
              <a:t>immuno</a:t>
            </a:r>
            <a:r>
              <a:rPr lang="it-IT" sz="1200" kern="1200" dirty="0">
                <a:solidFill>
                  <a:schemeClr val="tx1"/>
                </a:solidFill>
                <a:effectLst/>
                <a:latin typeface="+mn-lt"/>
                <a:ea typeface="+mn-ea"/>
                <a:cs typeface="+mn-cs"/>
              </a:rPr>
              <a:t>-compromesso dallo stato meta-infiammatorio. La prevenzione impone rigore metodologico assoluto: ottimizzazione della glicemia, stop rigoroso al fumo, antisepsi alcolica della cute, </a:t>
            </a:r>
            <a:r>
              <a:rPr lang="it-IT" sz="1200" kern="1200" dirty="0" err="1">
                <a:solidFill>
                  <a:schemeClr val="tx1"/>
                </a:solidFill>
                <a:effectLst/>
                <a:latin typeface="+mn-lt"/>
                <a:ea typeface="+mn-ea"/>
                <a:cs typeface="+mn-cs"/>
              </a:rPr>
              <a:t>cefazolina</a:t>
            </a:r>
            <a:r>
              <a:rPr lang="it-IT" sz="1200" kern="1200" dirty="0">
                <a:solidFill>
                  <a:schemeClr val="tx1"/>
                </a:solidFill>
                <a:effectLst/>
                <a:latin typeface="+mn-lt"/>
                <a:ea typeface="+mn-ea"/>
                <a:cs typeface="+mn-cs"/>
              </a:rPr>
              <a:t> calibrata sul peso con timing ferreo e cessazione immediata dell'antibiotico alla chiusura, applicando appieno la filosofia ERABS. Quando il leak insorge, ricordate che il tempo è l'unica variabile non negoziabile: saper cogliere una tachicardia inspiegata ed eseguire tempestivamente una TC o un'esplorazione laparoscopica fa la differenza tra la sopravvivenza e la perdita del paziente. Coordinando la chirurgia d'urgenza con la radiologia e l'endoscopia avanzata salveremo vite e renderemo la nostra chirurgia sempre più sicura ed efficace. Vi ringrazio sentitamente per l'attenzione.</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17</a:t>
            </a:fld>
            <a:endParaRPr lang="it-IT" noProof="0" dirty="0"/>
          </a:p>
        </p:txBody>
      </p:sp>
    </p:spTree>
    <p:extLst>
      <p:ext uri="{BB962C8B-B14F-4D97-AF65-F5344CB8AC3E}">
        <p14:creationId xmlns:p14="http://schemas.microsoft.com/office/powerpoint/2010/main" val="1227995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sp>
        <p:nvSpPr>
          <p:cNvPr id="11" name="Segnaposto immagine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54DB44FF-F9B4-4E5D-9888-DD07079D4562}" type="datetime1">
              <a:rPr lang="it-IT" noProof="0" smtClean="0"/>
              <a:t>18/09/26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3" name="Sottotitolo 2"/>
          <p:cNvSpPr>
            <a:spLocks noGrp="1"/>
          </p:cNvSpPr>
          <p:nvPr>
            <p:ph type="subTitle" idx="1"/>
          </p:nvPr>
        </p:nvSpPr>
        <p:spPr>
          <a:xfrm>
            <a:off x="1212850" y="4508500"/>
            <a:ext cx="5118100" cy="1279652"/>
          </a:xfrm>
        </p:spPr>
        <p:txBody>
          <a:bodyPr lIns="91440" rIns="91440" rtlCol="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a:t>Fare clic per modificare lo stile del sottotitolo dello schema</a:t>
            </a:r>
            <a:endParaRPr lang="it-IT" noProof="0" dirty="0"/>
          </a:p>
        </p:txBody>
      </p:sp>
      <p:sp>
        <p:nvSpPr>
          <p:cNvPr id="2" name="Titolo 1"/>
          <p:cNvSpPr>
            <a:spLocks noGrp="1"/>
          </p:cNvSpPr>
          <p:nvPr>
            <p:ph type="ctrTitle"/>
          </p:nvPr>
        </p:nvSpPr>
        <p:spPr>
          <a:xfrm>
            <a:off x="1212850" y="2057400"/>
            <a:ext cx="5118100" cy="1929066"/>
          </a:xfrm>
        </p:spPr>
        <p:txBody>
          <a:bodyPr rtlCol="0" anchor="b">
            <a:noAutofit/>
          </a:bodyPr>
          <a:lstStyle>
            <a:lvl1pPr algn="l">
              <a:lnSpc>
                <a:spcPct val="90000"/>
              </a:lnSpc>
              <a:defRPr sz="5400" b="1" spc="-50" baseline="0">
                <a:solidFill>
                  <a:schemeClr val="bg1"/>
                </a:solidFill>
                <a:latin typeface="+mn-lt"/>
              </a:defRPr>
            </a:lvl1pPr>
          </a:lstStyle>
          <a:p>
            <a:pPr rtl="0"/>
            <a:r>
              <a:rPr lang="it-IT" noProof="0"/>
              <a:t>Fare clic per modificare lo stile del titolo dello schema</a:t>
            </a:r>
            <a:endParaRPr lang="it-IT" noProof="0" dirty="0"/>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Diapositiva titolo">
    <p:spTree>
      <p:nvGrpSpPr>
        <p:cNvPr id="1" name=""/>
        <p:cNvGrpSpPr/>
        <p:nvPr/>
      </p:nvGrpSpPr>
      <p:grpSpPr>
        <a:xfrm>
          <a:off x="0" y="0"/>
          <a:ext cx="0" cy="0"/>
          <a:chOff x="0" y="0"/>
          <a:chExt cx="0" cy="0"/>
        </a:xfrm>
      </p:grpSpPr>
      <p:sp>
        <p:nvSpPr>
          <p:cNvPr id="13" name="Parallelogramma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12" name="Rettangolo 11">
            <a:extLst>
              <a:ext uri="{FF2B5EF4-FFF2-40B4-BE49-F238E27FC236}">
                <a16:creationId xmlns:a16="http://schemas.microsoft.com/office/drawing/2014/main" id="{A7C93D4F-3003-4D58-9AFB-356A0F800F42}"/>
              </a:ext>
            </a:extLst>
          </p:cNvPr>
          <p:cNvSpPr/>
          <p:nvPr userDrawn="1"/>
        </p:nvSpPr>
        <p:spPr>
          <a:xfrm>
            <a:off x="4653265" y="0"/>
            <a:ext cx="139933" cy="6858000"/>
          </a:xfrm>
          <a:prstGeom prst="rect">
            <a:avLst/>
          </a:prstGeom>
          <a:solidFill>
            <a:srgbClr val="9CCE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C3F388D4-15DF-446A-91AA-72876CD48301}" type="datetime1">
              <a:rPr lang="it-IT" noProof="0" smtClean="0"/>
              <a:t>18/09/26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2" name="Titolo 1"/>
          <p:cNvSpPr>
            <a:spLocks noGrp="1"/>
          </p:cNvSpPr>
          <p:nvPr>
            <p:ph type="ctrTitle"/>
          </p:nvPr>
        </p:nvSpPr>
        <p:spPr>
          <a:xfrm>
            <a:off x="6629400" y="758952"/>
            <a:ext cx="4526280" cy="3227514"/>
          </a:xfrm>
        </p:spPr>
        <p:txBody>
          <a:bodyPr rtlCol="0" anchor="b">
            <a:normAutofit/>
          </a:bodyPr>
          <a:lstStyle>
            <a:lvl1pPr algn="l">
              <a:lnSpc>
                <a:spcPct val="90000"/>
              </a:lnSpc>
              <a:defRPr sz="6000" b="1" spc="-50" baseline="0">
                <a:solidFill>
                  <a:srgbClr val="374D81"/>
                </a:solidFill>
                <a:latin typeface="+mn-lt"/>
              </a:defRPr>
            </a:lvl1pPr>
          </a:lstStyle>
          <a:p>
            <a:pPr rtl="0"/>
            <a:r>
              <a:rPr lang="it-IT" noProof="0" dirty="0"/>
              <a:t>Fare clic per modificare lo stile del titolo dello schema</a:t>
            </a:r>
          </a:p>
        </p:txBody>
      </p:sp>
      <p:sp>
        <p:nvSpPr>
          <p:cNvPr id="3" name="Sottotitolo 2"/>
          <p:cNvSpPr>
            <a:spLocks noGrp="1"/>
          </p:cNvSpPr>
          <p:nvPr>
            <p:ph type="subTitle" idx="1"/>
          </p:nvPr>
        </p:nvSpPr>
        <p:spPr>
          <a:xfrm>
            <a:off x="6632171" y="4508500"/>
            <a:ext cx="4526280" cy="1279652"/>
          </a:xfrm>
        </p:spPr>
        <p:txBody>
          <a:bodyPr lIns="91440" rIns="91440" rtlCol="0">
            <a:normAutofit/>
          </a:bodyPr>
          <a:lstStyle>
            <a:lvl1pPr marL="0" indent="0" algn="l">
              <a:buNone/>
              <a:defRPr sz="2400" b="1" cap="all" spc="200" baseline="0">
                <a:solidFill>
                  <a:srgbClr val="9CCEC7"/>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dirty="0"/>
              <a:t>Fare clic per modificare lo stile del sottotitolo dello schema</a:t>
            </a:r>
          </a:p>
        </p:txBody>
      </p:sp>
      <p:sp>
        <p:nvSpPr>
          <p:cNvPr id="11" name="Rettangolo 10">
            <a:extLst>
              <a:ext uri="{FF2B5EF4-FFF2-40B4-BE49-F238E27FC236}">
                <a16:creationId xmlns:a16="http://schemas.microsoft.com/office/drawing/2014/main" id="{6D3E1BBA-670B-4CAE-B839-50ADB23DDBC6}"/>
              </a:ext>
            </a:extLst>
          </p:cNvPr>
          <p:cNvSpPr/>
          <p:nvPr userDrawn="1"/>
        </p:nvSpPr>
        <p:spPr>
          <a:xfrm>
            <a:off x="4577160" y="3841"/>
            <a:ext cx="139933" cy="6858000"/>
          </a:xfrm>
          <a:prstGeom prst="rect">
            <a:avLst/>
          </a:prstGeom>
          <a:solidFill>
            <a:srgbClr val="374D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pic>
        <p:nvPicPr>
          <p:cNvPr id="9" name="Immagine 8">
            <a:extLst>
              <a:ext uri="{FF2B5EF4-FFF2-40B4-BE49-F238E27FC236}">
                <a16:creationId xmlns:a16="http://schemas.microsoft.com/office/drawing/2014/main" id="{2E622CB9-4085-11F5-32B7-7BD234D5CC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246" y="0"/>
            <a:ext cx="4800406" cy="6858000"/>
          </a:xfrm>
          <a:prstGeom prst="rect">
            <a:avLst/>
          </a:prstGeom>
        </p:spPr>
      </p:pic>
    </p:spTree>
    <p:extLst>
      <p:ext uri="{BB962C8B-B14F-4D97-AF65-F5344CB8AC3E}">
        <p14:creationId xmlns:p14="http://schemas.microsoft.com/office/powerpoint/2010/main" val="6639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74542C42-F0C8-417A-980A-09B6C1CD6C24}" type="datetime1">
              <a:rPr lang="it-IT" noProof="0" smtClean="0"/>
              <a:t>18/09/26</a:t>
            </a:fld>
            <a:endParaRPr lang="it-IT" noProof="0" dirty="0"/>
          </a:p>
        </p:txBody>
      </p:sp>
      <p:sp>
        <p:nvSpPr>
          <p:cNvPr id="8" name="Segnaposto piè di pa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01827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testazione sezione">
    <p:bg>
      <p:bgPr>
        <a:solidFill>
          <a:schemeClr val="bg1"/>
        </a:solidFill>
        <a:effectLst/>
      </p:bgPr>
    </p:bg>
    <p:spTree>
      <p:nvGrpSpPr>
        <p:cNvPr id="1" name=""/>
        <p:cNvGrpSpPr/>
        <p:nvPr/>
      </p:nvGrpSpPr>
      <p:grpSpPr>
        <a:xfrm>
          <a:off x="0" y="0"/>
          <a:ext cx="0" cy="0"/>
          <a:chOff x="0" y="0"/>
          <a:chExt cx="0" cy="0"/>
        </a:xfrm>
      </p:grpSpPr>
      <p:sp>
        <p:nvSpPr>
          <p:cNvPr id="15" name="Parallelogramma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1D72669-6745-4AA0-A173-7F6CEB97CF08}" type="datetime1">
              <a:rPr lang="it-IT" noProof="0" smtClean="0"/>
              <a:t>18/09/26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2641599" y="3746500"/>
            <a:ext cx="8331202" cy="1308100"/>
          </a:xfrm>
        </p:spPr>
        <p:txBody>
          <a:bodyPr rtlCol="0" anchor="b" anchorCtr="0">
            <a:noAutofit/>
          </a:bodyPr>
          <a:lstStyle>
            <a:lvl1pP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2641600" y="5219700"/>
            <a:ext cx="8331201" cy="586740"/>
          </a:xfrm>
        </p:spPr>
        <p:txBody>
          <a:bodyPr lIns="91440" rIns="91440" rtlCol="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Intestazione della sezione">
    <p:bg>
      <p:bgPr>
        <a:solidFill>
          <a:schemeClr val="bg1"/>
        </a:solidFill>
        <a:effectLst/>
      </p:bgPr>
    </p:bg>
    <p:spTree>
      <p:nvGrpSpPr>
        <p:cNvPr id="1" name=""/>
        <p:cNvGrpSpPr/>
        <p:nvPr/>
      </p:nvGrpSpPr>
      <p:grpSpPr>
        <a:xfrm>
          <a:off x="0" y="0"/>
          <a:ext cx="0" cy="0"/>
          <a:chOff x="0" y="0"/>
          <a:chExt cx="0" cy="0"/>
        </a:xfrm>
      </p:grpSpPr>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81A99FD-A18D-4AC6-92B0-69E29E35743B}" type="datetime1">
              <a:rPr lang="it-IT" noProof="0" smtClean="0"/>
              <a:t>18/09/26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1930399" y="3746500"/>
            <a:ext cx="8331202" cy="1308100"/>
          </a:xfrm>
        </p:spPr>
        <p:txBody>
          <a:bodyPr rtlCol="0" anchor="b" anchorCtr="0">
            <a:noAutofit/>
          </a:bodyPr>
          <a:lstStyle>
            <a:lvl1pPr algn="ct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930400" y="5219700"/>
            <a:ext cx="8331201" cy="586740"/>
          </a:xfrm>
        </p:spPr>
        <p:txBody>
          <a:bodyPr lIns="91440" rIns="91440" rtlCol="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766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olo 7"/>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sz="half" idx="1"/>
          </p:nvPr>
        </p:nvSpPr>
        <p:spPr>
          <a:xfrm>
            <a:off x="1097280" y="2120900"/>
            <a:ext cx="4639736" cy="3748193"/>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contenuto 3"/>
          <p:cNvSpPr>
            <a:spLocks noGrp="1"/>
          </p:cNvSpPr>
          <p:nvPr>
            <p:ph sz="half" idx="2"/>
          </p:nvPr>
        </p:nvSpPr>
        <p:spPr>
          <a:xfrm>
            <a:off x="6515944" y="2120900"/>
            <a:ext cx="4639736" cy="3748194"/>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43B79944-34CF-4A72-AC1B-909189585767}" type="datetime1">
              <a:rPr lang="it-IT" noProof="0" smtClean="0"/>
              <a:t>18/09/26</a:t>
            </a:fld>
            <a:endParaRPr lang="it-IT" noProof="0" dirty="0"/>
          </a:p>
        </p:txBody>
      </p:sp>
      <p:sp>
        <p:nvSpPr>
          <p:cNvPr id="9" name="Segnaposto piè di pa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338797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olo 9"/>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097280" y="2057400"/>
            <a:ext cx="4639736" cy="736282"/>
          </a:xfrm>
        </p:spPr>
        <p:txBody>
          <a:bodyPr lIns="91440" rIns="91440" rtlCol="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4" name="Segnaposto contenuto 3"/>
          <p:cNvSpPr>
            <a:spLocks noGrp="1"/>
          </p:cNvSpPr>
          <p:nvPr>
            <p:ph sz="half" idx="2"/>
          </p:nvPr>
        </p:nvSpPr>
        <p:spPr>
          <a:xfrm>
            <a:off x="1186731" y="2958274"/>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5" name="Segnaposto testo 4"/>
          <p:cNvSpPr>
            <a:spLocks noGrp="1"/>
          </p:cNvSpPr>
          <p:nvPr>
            <p:ph type="body" sz="quarter" idx="3"/>
          </p:nvPr>
        </p:nvSpPr>
        <p:spPr>
          <a:xfrm>
            <a:off x="6515944" y="2057400"/>
            <a:ext cx="4639736" cy="736282"/>
          </a:xfrm>
        </p:spPr>
        <p:txBody>
          <a:bodyPr lIns="91440" rIns="91440" rtlCol="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6" name="Segnaposto contenuto 5"/>
          <p:cNvSpPr>
            <a:spLocks noGrp="1"/>
          </p:cNvSpPr>
          <p:nvPr>
            <p:ph sz="quarter" idx="4"/>
          </p:nvPr>
        </p:nvSpPr>
        <p:spPr>
          <a:xfrm>
            <a:off x="6605395" y="2958273"/>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AAAF3A87-C769-4508-A602-98056DD906C2}" type="datetime1">
              <a:rPr lang="it-IT" noProof="0" smtClean="0"/>
              <a:t>18/09/26</a:t>
            </a:fld>
            <a:endParaRPr lang="it-IT" noProof="0" dirty="0"/>
          </a:p>
        </p:txBody>
      </p:sp>
      <p:sp>
        <p:nvSpPr>
          <p:cNvPr id="11" name="Segnaposto piè di pa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r>
              <a:rPr lang="it-IT" noProof="0" dirty="0"/>
              <a:t>Piè di pagina</a:t>
            </a:r>
          </a:p>
        </p:txBody>
      </p:sp>
      <p:sp>
        <p:nvSpPr>
          <p:cNvPr id="12" name="Segnaposto numero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1959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6" name="Segnaposto dat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5F1DB439-C8A9-45DF-AFF2-9EFA3E72C152}" type="datetime1">
              <a:rPr lang="it-IT" noProof="0" smtClean="0"/>
              <a:t>18/09/26</a:t>
            </a:fld>
            <a:endParaRPr lang="it-IT" noProof="0" dirty="0"/>
          </a:p>
        </p:txBody>
      </p:sp>
      <p:sp>
        <p:nvSpPr>
          <p:cNvPr id="7" name="Segnaposto piè di pa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r>
              <a:rPr lang="it-IT" noProof="0" dirty="0"/>
              <a:t>Piè di pagina</a:t>
            </a:r>
          </a:p>
        </p:txBody>
      </p:sp>
      <p:sp>
        <p:nvSpPr>
          <p:cNvPr id="8" name="Segnaposto numero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118001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uoto">
    <p:spTree>
      <p:nvGrpSpPr>
        <p:cNvPr id="1" name=""/>
        <p:cNvGrpSpPr/>
        <p:nvPr/>
      </p:nvGrpSpPr>
      <p:grpSpPr>
        <a:xfrm>
          <a:off x="0" y="0"/>
          <a:ext cx="0" cy="0"/>
          <a:chOff x="0" y="0"/>
          <a:chExt cx="0" cy="0"/>
        </a:xfrm>
      </p:grpSpPr>
      <p:sp>
        <p:nvSpPr>
          <p:cNvPr id="6" name="Parallelogramma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piè di pagina 2">
            <a:extLst>
              <a:ext uri="{FF2B5EF4-FFF2-40B4-BE49-F238E27FC236}">
                <a16:creationId xmlns:a16="http://schemas.microsoft.com/office/drawing/2014/main" id="{05915714-6BBA-4593-8591-4E26F7D58D9F}"/>
              </a:ext>
            </a:extLst>
          </p:cNvPr>
          <p:cNvSpPr>
            <a:spLocks noGrp="1"/>
          </p:cNvSpPr>
          <p:nvPr>
            <p:ph type="ftr" sz="quarter" idx="11"/>
          </p:nvPr>
        </p:nvSpPr>
        <p:spPr>
          <a:xfrm>
            <a:off x="216130" y="6446838"/>
            <a:ext cx="4846321" cy="365125"/>
          </a:xfrm>
        </p:spPr>
        <p:txBody>
          <a:bodyPr rtlCol="0"/>
          <a:lstStyle>
            <a:lvl1pPr>
              <a:defRPr>
                <a:solidFill>
                  <a:schemeClr val="tx1">
                    <a:lumMod val="75000"/>
                    <a:lumOff val="25000"/>
                  </a:schemeClr>
                </a:solidFill>
              </a:defRPr>
            </a:lvl1pPr>
          </a:lstStyle>
          <a:p>
            <a:endParaRPr lang="it-IT"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786383"/>
            <a:ext cx="3068833" cy="2093975"/>
          </a:xfrm>
        </p:spPr>
        <p:txBody>
          <a:bodyPr rtlCol="0" anchor="b">
            <a:normAutofit/>
          </a:bodyPr>
          <a:lstStyle>
            <a:lvl1pPr>
              <a:lnSpc>
                <a:spcPct val="90000"/>
              </a:lnSpc>
              <a:defRPr sz="3600" b="0">
                <a:solidFill>
                  <a:srgbClr val="FFFFFF"/>
                </a:solidFill>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458984" y="812800"/>
            <a:ext cx="5713841" cy="4868609"/>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testo 3"/>
          <p:cNvSpPr>
            <a:spLocks noGrp="1"/>
          </p:cNvSpPr>
          <p:nvPr>
            <p:ph type="body" sz="half" idx="2" hasCustomPrompt="1"/>
          </p:nvPr>
        </p:nvSpPr>
        <p:spPr>
          <a:xfrm>
            <a:off x="1092200" y="3043050"/>
            <a:ext cx="3068832" cy="2638359"/>
          </a:xfrm>
        </p:spPr>
        <p:txBody>
          <a:bodyPr lIns="91440" rIns="91440" rtlCol="0">
            <a:normAutofit/>
          </a:bodyPr>
          <a:lstStyle>
            <a:lvl1pPr marL="0" indent="0" rtl="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dirty="0"/>
              <a:t>Fare clic per modificare gli stili del testo dello schema</a:t>
            </a:r>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251FC1-1A75-47DA-9A6E-B43CF6E86A62}" type="datetime1">
              <a:rPr lang="it-IT" noProof="0" smtClean="0"/>
              <a:t>18/09/26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Segnaposto piè di pagina 2">
            <a:extLst>
              <a:ext uri="{FF2B5EF4-FFF2-40B4-BE49-F238E27FC236}">
                <a16:creationId xmlns:a16="http://schemas.microsoft.com/office/drawing/2014/main" id="{82E39F50-459D-C3E1-C6CC-EA208D50E4FE}"/>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28892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B74319CE-E5CF-4FF9-86AE-7437B4FD3174}" type="datetime1">
              <a:rPr lang="it-IT" noProof="0" smtClean="0"/>
              <a:t>18/09/26</a:t>
            </a:fld>
            <a:endParaRPr lang="it-IT" noProof="0" dirty="0"/>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4" name="Segnaposto piè di pagina 2">
            <a:extLst>
              <a:ext uri="{FF2B5EF4-FFF2-40B4-BE49-F238E27FC236}">
                <a16:creationId xmlns:a16="http://schemas.microsoft.com/office/drawing/2014/main" id="{DC7E41FD-853D-F717-1775-E30235610CE8}"/>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26508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82620384-FC06-4245-8A4E-BD9C5C3038C1}" type="datetime1">
              <a:rPr lang="it-IT" noProof="0" smtClean="0"/>
              <a:t>18/09/26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5" name="Rettangolo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2" name="Titolo 1"/>
          <p:cNvSpPr>
            <a:spLocks noGrp="1"/>
          </p:cNvSpPr>
          <p:nvPr>
            <p:ph type="title"/>
          </p:nvPr>
        </p:nvSpPr>
        <p:spPr>
          <a:xfrm>
            <a:off x="1092200" y="1885125"/>
            <a:ext cx="3314700" cy="2093975"/>
          </a:xfrm>
        </p:spPr>
        <p:txBody>
          <a:bodyPr rtlCol="0" anchor="ctr">
            <a:normAutofit/>
          </a:bodyPr>
          <a:lstStyle>
            <a:lvl1pPr>
              <a:lnSpc>
                <a:spcPct val="90000"/>
              </a:lnSpc>
              <a:defRPr sz="4400" b="1">
                <a:solidFill>
                  <a:srgbClr val="FFFFFF"/>
                </a:solidFill>
                <a:latin typeface="+mn-lt"/>
              </a:defRPr>
            </a:lvl1pPr>
          </a:lstStyle>
          <a:p>
            <a:pPr rtl="0"/>
            <a:r>
              <a:rPr lang="it-IT" noProof="0"/>
              <a:t>Fare clic per modificare lo stile del titolo dello schema</a:t>
            </a:r>
            <a:endParaRPr lang="it-IT" noProof="0" dirty="0"/>
          </a:p>
        </p:txBody>
      </p:sp>
      <p:sp>
        <p:nvSpPr>
          <p:cNvPr id="18" name="Rettangolo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piè di pagina 2">
            <a:extLst>
              <a:ext uri="{FF2B5EF4-FFF2-40B4-BE49-F238E27FC236}">
                <a16:creationId xmlns:a16="http://schemas.microsoft.com/office/drawing/2014/main" id="{DB5FC7EB-9809-9909-8D31-7667D27CFE29}"/>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181282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bg1"/>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97CAA8-247F-493B-9041-1EB41C0713A1}" type="datetime1">
              <a:rPr lang="it-IT" noProof="0" smtClean="0"/>
              <a:t>18/09/26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4" name="Segnaposto piè di pagina 2">
            <a:extLst>
              <a:ext uri="{FF2B5EF4-FFF2-40B4-BE49-F238E27FC236}">
                <a16:creationId xmlns:a16="http://schemas.microsoft.com/office/drawing/2014/main" id="{F1E388EF-366D-885A-CF06-6BEFE9E1E7F6}"/>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3954305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4984722" y="548355"/>
            <a:ext cx="6054846" cy="634336"/>
          </a:xfrm>
        </p:spPr>
        <p:txBody>
          <a:bodyPr rtlCol="0" anchor="ctr">
            <a:noAutofit/>
          </a:bodyPr>
          <a:lstStyle>
            <a:lvl1pPr>
              <a:lnSpc>
                <a:spcPct val="90000"/>
              </a:lnSpc>
              <a:defRPr sz="36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100833" y="1611313"/>
            <a:ext cx="6072099" cy="3755104"/>
          </a:xfrm>
        </p:spPr>
        <p:txBody>
          <a:bodyPr rtlCol="0" anchor="t">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ADCFC264-2C41-457A-9103-DFF5BC066DDD}" type="datetime1">
              <a:rPr lang="it-IT" noProof="0" smtClean="0"/>
              <a:t>18/09/26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Tree>
    <p:extLst>
      <p:ext uri="{BB962C8B-B14F-4D97-AF65-F5344CB8AC3E}">
        <p14:creationId xmlns:p14="http://schemas.microsoft.com/office/powerpoint/2010/main" val="175104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3068577" y="880375"/>
            <a:ext cx="6054846" cy="634336"/>
          </a:xfrm>
        </p:spPr>
        <p:txBody>
          <a:bodyPr rtlCol="0" anchor="ctr">
            <a:noAutofit/>
          </a:bodyPr>
          <a:lstStyle>
            <a:lvl1pPr algn="ctr">
              <a:lnSpc>
                <a:spcPct val="90000"/>
              </a:lnSpc>
              <a:defRPr sz="3600" b="1" i="0">
                <a:solidFill>
                  <a:schemeClr val="tx1">
                    <a:lumMod val="75000"/>
                    <a:lumOff val="25000"/>
                  </a:schemeClr>
                </a:solidFill>
                <a:latin typeface="+mn-lt"/>
              </a:defRPr>
            </a:lvl1pPr>
          </a:lstStyle>
          <a:p>
            <a:pPr rtl="0"/>
            <a:r>
              <a:rPr lang="it-IT" noProof="0"/>
              <a:t>Fare clic per modificare lo stile del titolo dello schema</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BFACEB1B-38C0-4995-A1E2-7B5FD48CA44A}" type="datetime1">
              <a:rPr lang="it-IT" noProof="0" smtClean="0"/>
              <a:t>18/09/26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9" name="Rettangolo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76760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473373" y="943430"/>
            <a:ext cx="4699452"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FDD649FC-C7F2-4966-B125-333FD0271E55}" type="datetime1">
              <a:rPr lang="it-IT" noProof="0" smtClean="0"/>
              <a:t>18/09/26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0" name="Rettangolo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4012771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518529" y="943430"/>
            <a:ext cx="4654296"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5350E5C9-4822-4828-86B2-BB987B39863B}" type="datetime1">
              <a:rPr lang="it-IT" noProof="0" smtClean="0"/>
              <a:t>18/09/26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Rettangolo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498616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immagine 2"/>
          <p:cNvSpPr>
            <a:spLocks noGrp="1" noChangeAspect="1"/>
          </p:cNvSpPr>
          <p:nvPr>
            <p:ph type="pic" idx="1"/>
          </p:nvPr>
        </p:nvSpPr>
        <p:spPr>
          <a:xfrm>
            <a:off x="15" y="0"/>
            <a:ext cx="12191985" cy="4578350"/>
          </a:xfrm>
          <a:solidFill>
            <a:schemeClr val="bg1"/>
          </a:solidFill>
        </p:spPr>
        <p:txBody>
          <a:bodyPr lIns="457200" tIns="457200" rtlCol="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noProof="0"/>
              <a:t>Fare clic sull'icona per inserire un'immagine</a:t>
            </a:r>
            <a:endParaRPr lang="it-IT" noProof="0" dirty="0"/>
          </a:p>
        </p:txBody>
      </p:sp>
      <p:sp>
        <p:nvSpPr>
          <p:cNvPr id="2" name="Titolo 1"/>
          <p:cNvSpPr>
            <a:spLocks noGrp="1"/>
          </p:cNvSpPr>
          <p:nvPr>
            <p:ph type="title"/>
          </p:nvPr>
        </p:nvSpPr>
        <p:spPr>
          <a:xfrm>
            <a:off x="1097279" y="4799362"/>
            <a:ext cx="10113645" cy="743682"/>
          </a:xfrm>
        </p:spPr>
        <p:txBody>
          <a:bodyPr tIns="0" bIns="0" rtlCol="0" anchor="b">
            <a:noAutofit/>
          </a:bodyPr>
          <a:lstStyle>
            <a:lvl1pPr algn="ctr">
              <a:defRPr sz="4400" b="1">
                <a:solidFill>
                  <a:srgbClr val="FFFFFF"/>
                </a:solidFill>
              </a:defRPr>
            </a:lvl1pPr>
          </a:lstStyle>
          <a:p>
            <a:pPr rtl="0"/>
            <a:r>
              <a:rPr lang="it-IT" noProof="0"/>
              <a:t>Fare clic per modificare lo stile del titolo dello schema</a:t>
            </a:r>
            <a:endParaRPr lang="it-IT" noProof="0" dirty="0"/>
          </a:p>
        </p:txBody>
      </p:sp>
      <p:sp>
        <p:nvSpPr>
          <p:cNvPr id="4" name="Segnaposto testo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gli stili del testo dello schema</a:t>
            </a:r>
          </a:p>
        </p:txBody>
      </p:sp>
      <p:sp>
        <p:nvSpPr>
          <p:cNvPr id="5" name="Segnaposto data 4"/>
          <p:cNvSpPr>
            <a:spLocks noGrp="1"/>
          </p:cNvSpPr>
          <p:nvPr>
            <p:ph type="dt" sz="half" idx="10"/>
          </p:nvPr>
        </p:nvSpPr>
        <p:spPr/>
        <p:txBody>
          <a:bodyPr rtlCol="0"/>
          <a:lstStyle>
            <a:lvl1pPr>
              <a:defRPr>
                <a:solidFill>
                  <a:schemeClr val="bg1"/>
                </a:solidFill>
              </a:defRPr>
            </a:lvl1pPr>
          </a:lstStyle>
          <a:p>
            <a:pPr rtl="0"/>
            <a:fld id="{5A04164A-D1F3-464B-BA5A-A4C4D8F35ADB}" type="datetime1">
              <a:rPr lang="it-IT" noProof="0" smtClean="0"/>
              <a:t>18/09/26</a:t>
            </a:fld>
            <a:endParaRPr lang="it-IT" noProof="0" dirty="0"/>
          </a:p>
        </p:txBody>
      </p:sp>
      <p:sp>
        <p:nvSpPr>
          <p:cNvPr id="6" name="Segnaposto piè di pagina 5"/>
          <p:cNvSpPr>
            <a:spLocks noGrp="1"/>
          </p:cNvSpPr>
          <p:nvPr>
            <p:ph type="ftr" sz="quarter" idx="11"/>
          </p:nvPr>
        </p:nvSpPr>
        <p:spPr>
          <a:xfrm>
            <a:off x="1097279" y="6446838"/>
            <a:ext cx="6818262" cy="365125"/>
          </a:xfrm>
        </p:spPr>
        <p:txBody>
          <a:bodyPr rtlCol="0"/>
          <a:lstStyle>
            <a:lvl1pPr>
              <a:defRPr>
                <a:solidFill>
                  <a:schemeClr val="bg1"/>
                </a:solidFill>
              </a:defRPr>
            </a:lvl1pPr>
          </a:lstStyle>
          <a:p>
            <a:pPr rtl="0"/>
            <a:r>
              <a:rPr lang="it-IT" noProof="0" dirty="0"/>
              <a:t>Piè di pagina</a:t>
            </a:r>
          </a:p>
        </p:txBody>
      </p:sp>
      <p:sp>
        <p:nvSpPr>
          <p:cNvPr id="7" name="Segnaposto numero diapositiva 6"/>
          <p:cNvSpPr>
            <a:spLocks noGrp="1"/>
          </p:cNvSpPr>
          <p:nvPr>
            <p:ph type="sldNum" sz="quarter" idx="12"/>
          </p:nvPr>
        </p:nvSpPr>
        <p:spPr/>
        <p:txBody>
          <a:bodyPr rtlCol="0"/>
          <a:lstStyle>
            <a:lvl1pPr>
              <a:defRPr>
                <a:solidFill>
                  <a:schemeClr val="bg1"/>
                </a:solidFill>
              </a:defRPr>
            </a:lvl1pPr>
          </a:lstStyle>
          <a:p>
            <a:pPr rtl="0"/>
            <a:fld id="{3A98EE3D-8CD1-4C3F-BD1C-C98C9596463C}" type="slidenum">
              <a:rPr lang="it-IT" noProof="0" smtClean="0"/>
              <a:pPr/>
              <a:t>‹N›</a:t>
            </a:fld>
            <a:endParaRPr lang="it-IT" noProof="0" dirty="0"/>
          </a:p>
        </p:txBody>
      </p:sp>
      <p:sp>
        <p:nvSpPr>
          <p:cNvPr id="9" name="Rettangolo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59869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29D1554E-7EF2-44AC-BA44-70A2B54D9DB9}" type="datetime1">
              <a:rPr lang="it-IT" noProof="0" smtClean="0"/>
              <a:t>18/09/26</a:t>
            </a:fld>
            <a:endParaRPr lang="it-IT" noProof="0" dirty="0"/>
          </a:p>
        </p:txBody>
      </p:sp>
      <p:sp>
        <p:nvSpPr>
          <p:cNvPr id="8" name="Segnaposto piè di pagina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55604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1346200"/>
            <a:ext cx="2448033" cy="4530725"/>
          </a:xfrm>
        </p:spPr>
        <p:txBody>
          <a:bodyPr vert="eaVert"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a:xfrm>
            <a:off x="1092200" y="1346200"/>
            <a:ext cx="7480300" cy="4530723"/>
          </a:xfrm>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1C82CFE1-3316-4B70-89C0-454FCB2AAF53}" type="datetime1">
              <a:rPr lang="it-IT" noProof="0" smtClean="0"/>
              <a:t>18/09/26</a:t>
            </a:fld>
            <a:endParaRPr lang="it-IT" noProof="0" dirty="0"/>
          </a:p>
        </p:txBody>
      </p:sp>
      <p:sp>
        <p:nvSpPr>
          <p:cNvPr id="8" name="Segnaposto piè di pagina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14" name="Rettangolo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94068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elogramma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Segnaposto titolo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it-IT" noProof="0" dirty="0"/>
              <a:t>Fare clic per modificare lo stile del titolo dello schema</a:t>
            </a:r>
          </a:p>
        </p:txBody>
      </p:sp>
      <p:sp>
        <p:nvSpPr>
          <p:cNvPr id="3" name="Segnaposto testo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4" name="Segnaposto data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2CA46E8E-89D0-493E-ABBF-B63A9C819C41}" type="datetime1">
              <a:rPr lang="it-IT" noProof="0" smtClean="0"/>
              <a:t>18/09/26</a:t>
            </a:fld>
            <a:endParaRPr lang="it-IT" noProof="0" dirty="0"/>
          </a:p>
        </p:txBody>
      </p:sp>
      <p:sp>
        <p:nvSpPr>
          <p:cNvPr id="5" name="Segnaposto piè di pagina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pPr rtl="0"/>
            <a:r>
              <a:rPr lang="it-IT" noProof="0" dirty="0"/>
              <a:t>Piè di pagina</a:t>
            </a:r>
          </a:p>
        </p:txBody>
      </p:sp>
      <p:sp>
        <p:nvSpPr>
          <p:cNvPr id="6" name="Segnaposto numero diapositiva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8" name="Rettangolo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Ls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4.png"/><Relationship Id="rId7"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2.png"/><Relationship Id="rId11" Type="http://schemas.openxmlformats.org/officeDocument/2006/relationships/image" Target="../media/image12.png"/><Relationship Id="rId5" Type="http://schemas.openxmlformats.org/officeDocument/2006/relationships/image" Target="../media/image3.png"/><Relationship Id="rId10" Type="http://schemas.openxmlformats.org/officeDocument/2006/relationships/image" Target="../media/image11.png"/><Relationship Id="rId4" Type="http://schemas.microsoft.com/office/2007/relationships/hdphoto" Target="../media/hdphoto2.wdp"/><Relationship Id="rId9" Type="http://schemas.openxmlformats.org/officeDocument/2006/relationships/image" Target="../media/image10.png"/><Relationship Id="rId1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10" Type="http://schemas.openxmlformats.org/officeDocument/2006/relationships/image" Target="../media/image19.png"/><Relationship Id="rId4" Type="http://schemas.microsoft.com/office/2007/relationships/hdphoto" Target="../media/hdphoto2.wdp"/><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2.wdp"/><Relationship Id="rId9"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9.xml"/><Relationship Id="rId6" Type="http://schemas.openxmlformats.org/officeDocument/2006/relationships/image" Target="../media/image25.png"/><Relationship Id="rId5" Type="http://schemas.openxmlformats.org/officeDocument/2006/relationships/image" Target="../media/image2.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4.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2.wdp"/><Relationship Id="rId9" Type="http://schemas.microsoft.com/office/2007/relationships/hdphoto" Target="../media/hdphoto4.wdp"/></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4.png"/><Relationship Id="rId7"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2.wdp"/><Relationship Id="rId9"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5090160" y="484632"/>
            <a:ext cx="6827520" cy="4188968"/>
          </a:xfrm>
        </p:spPr>
        <p:txBody>
          <a:bodyPr>
            <a:noAutofit/>
          </a:bodyPr>
          <a:lstStyle/>
          <a:p>
            <a:r>
              <a:rPr lang="it-IT" sz="4400" dirty="0" err="1"/>
              <a:t>Infectious</a:t>
            </a:r>
            <a:r>
              <a:rPr lang="it-IT" sz="4400" dirty="0"/>
              <a:t> </a:t>
            </a:r>
            <a:r>
              <a:rPr lang="it-IT" sz="4400" dirty="0" err="1"/>
              <a:t>Complications</a:t>
            </a:r>
            <a:r>
              <a:rPr lang="it-IT" sz="4400" dirty="0"/>
              <a:t> in </a:t>
            </a:r>
            <a:r>
              <a:rPr lang="it-IT" sz="4400" dirty="0" err="1"/>
              <a:t>Metabolic</a:t>
            </a:r>
            <a:r>
              <a:rPr lang="it-IT" sz="4400" dirty="0"/>
              <a:t> and </a:t>
            </a:r>
            <a:r>
              <a:rPr lang="it-IT" sz="4400" dirty="0" err="1"/>
              <a:t>Bariatric</a:t>
            </a:r>
            <a:r>
              <a:rPr lang="it-IT" sz="4400" dirty="0"/>
              <a:t> Surgery:</a:t>
            </a:r>
            <a:br>
              <a:rPr lang="it-IT" sz="4400" dirty="0"/>
            </a:br>
            <a:r>
              <a:rPr lang="it-IT" sz="4400" dirty="0"/>
              <a:t>A Comprehensive Narrative Review of </a:t>
            </a:r>
            <a:r>
              <a:rPr lang="it-IT" sz="4400" dirty="0" err="1"/>
              <a:t>Pathophysiology</a:t>
            </a:r>
            <a:r>
              <a:rPr lang="it-IT" sz="4400" dirty="0"/>
              <a:t>,</a:t>
            </a:r>
            <a:br>
              <a:rPr lang="it-IT" sz="4400" dirty="0"/>
            </a:br>
            <a:r>
              <a:rPr lang="it-IT" sz="4400" dirty="0" err="1"/>
              <a:t>Prevention</a:t>
            </a:r>
            <a:r>
              <a:rPr lang="it-IT" sz="4400" dirty="0"/>
              <a:t>, and Management</a:t>
            </a:r>
          </a:p>
        </p:txBody>
      </p:sp>
      <p:sp>
        <p:nvSpPr>
          <p:cNvPr id="4" name="Sottotitolo 3">
            <a:extLst>
              <a:ext uri="{FF2B5EF4-FFF2-40B4-BE49-F238E27FC236}">
                <a16:creationId xmlns:a16="http://schemas.microsoft.com/office/drawing/2014/main" id="{91A9603A-D223-47EF-B35B-86424F3280CA}"/>
              </a:ext>
            </a:extLst>
          </p:cNvPr>
          <p:cNvSpPr>
            <a:spLocks noGrp="1"/>
          </p:cNvSpPr>
          <p:nvPr>
            <p:ph type="subTitle" idx="1"/>
          </p:nvPr>
        </p:nvSpPr>
        <p:spPr>
          <a:xfrm>
            <a:off x="5179290" y="4914900"/>
            <a:ext cx="5610629" cy="1279652"/>
          </a:xfrm>
        </p:spPr>
        <p:txBody>
          <a:bodyPr>
            <a:normAutofit/>
          </a:bodyPr>
          <a:lstStyle/>
          <a:p>
            <a:r>
              <a:rPr lang="it-IT" sz="2800" b="1" dirty="0"/>
              <a:t>Marcello Agosta</a:t>
            </a:r>
          </a:p>
          <a:p>
            <a:r>
              <a:rPr lang="it-IT" sz="2800" dirty="0"/>
              <a:t>A.O.E. Cannizzaro, </a:t>
            </a:r>
            <a:r>
              <a:rPr lang="it-IT" sz="2800" dirty="0" err="1"/>
              <a:t>UniCT</a:t>
            </a:r>
            <a:endParaRPr lang="it-IT" sz="2800" b="1" dirty="0"/>
          </a:p>
        </p:txBody>
      </p:sp>
      <p:pic>
        <p:nvPicPr>
          <p:cNvPr id="2" name="Immagine 1">
            <a:extLst>
              <a:ext uri="{FF2B5EF4-FFF2-40B4-BE49-F238E27FC236}">
                <a16:creationId xmlns:a16="http://schemas.microsoft.com/office/drawing/2014/main" id="{52999295-B06B-813A-0E0F-87F9881D4481}"/>
              </a:ext>
            </a:extLst>
          </p:cNvPr>
          <p:cNvPicPr>
            <a:picLocks noChangeAspect="1"/>
          </p:cNvPicPr>
          <p:nvPr/>
        </p:nvPicPr>
        <p:blipFill>
          <a:blip r:embed="rId3">
            <a:extLst>
              <a:ext uri="{28A0092B-C50C-407E-A947-70E740481C1C}">
                <a14:useLocalDpi xmlns:a14="http://schemas.microsoft.com/office/drawing/2010/main" val="0"/>
              </a:ext>
            </a:extLst>
          </a:blip>
          <a:srcRect l="9306" t="18006" r="9545" b="19184"/>
          <a:stretch>
            <a:fillRect/>
          </a:stretch>
        </p:blipFill>
        <p:spPr>
          <a:xfrm>
            <a:off x="9220379" y="3959258"/>
            <a:ext cx="2697301" cy="1029946"/>
          </a:xfrm>
          <a:prstGeom prst="rect">
            <a:avLst/>
          </a:prstGeom>
        </p:spPr>
      </p:pic>
      <p:pic>
        <p:nvPicPr>
          <p:cNvPr id="5" name="Immagine 4">
            <a:extLst>
              <a:ext uri="{FF2B5EF4-FFF2-40B4-BE49-F238E27FC236}">
                <a16:creationId xmlns:a16="http://schemas.microsoft.com/office/drawing/2014/main" id="{E9877D84-A0F6-6D2C-2987-7D15CAD354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6728" y="4914900"/>
            <a:ext cx="1520952" cy="1520952"/>
          </a:xfrm>
          <a:prstGeom prst="rect">
            <a:avLst/>
          </a:prstGeom>
        </p:spPr>
      </p:pic>
    </p:spTree>
    <p:extLst>
      <p:ext uri="{BB962C8B-B14F-4D97-AF65-F5344CB8AC3E}">
        <p14:creationId xmlns:p14="http://schemas.microsoft.com/office/powerpoint/2010/main" val="471150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B5C1AC2-D9DB-A54E-EDD1-C024CA071A3F}"/>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sp>
        <p:nvSpPr>
          <p:cNvPr id="5" name="Titolo 2">
            <a:extLst>
              <a:ext uri="{FF2B5EF4-FFF2-40B4-BE49-F238E27FC236}">
                <a16:creationId xmlns:a16="http://schemas.microsoft.com/office/drawing/2014/main" id="{02EBFCEA-07CE-C2BE-DDEB-BEBF20C65986}"/>
              </a:ext>
            </a:extLst>
          </p:cNvPr>
          <p:cNvSpPr txBox="1">
            <a:spLocks/>
          </p:cNvSpPr>
          <p:nvPr/>
        </p:nvSpPr>
        <p:spPr>
          <a:xfrm>
            <a:off x="127328" y="426999"/>
            <a:ext cx="8035904" cy="980374"/>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endParaRPr lang="it-IT" sz="4400" dirty="0"/>
          </a:p>
        </p:txBody>
      </p:sp>
      <p:sp>
        <p:nvSpPr>
          <p:cNvPr id="6" name="Titolo 2">
            <a:extLst>
              <a:ext uri="{FF2B5EF4-FFF2-40B4-BE49-F238E27FC236}">
                <a16:creationId xmlns:a16="http://schemas.microsoft.com/office/drawing/2014/main" id="{30297696-35EF-E1BF-08EE-649E1032B922}"/>
              </a:ext>
            </a:extLst>
          </p:cNvPr>
          <p:cNvSpPr txBox="1">
            <a:spLocks/>
          </p:cNvSpPr>
          <p:nvPr/>
        </p:nvSpPr>
        <p:spPr>
          <a:xfrm>
            <a:off x="127328" y="510573"/>
            <a:ext cx="7030556"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rPr>
              <a:t>The Review</a:t>
            </a:r>
            <a:endParaRPr lang="it-IT" sz="4400" dirty="0">
              <a:solidFill>
                <a:schemeClr val="tx1"/>
              </a:solidFill>
            </a:endParaRPr>
          </a:p>
        </p:txBody>
      </p:sp>
      <p:pic>
        <p:nvPicPr>
          <p:cNvPr id="8" name="Immagine 7">
            <a:extLst>
              <a:ext uri="{FF2B5EF4-FFF2-40B4-BE49-F238E27FC236}">
                <a16:creationId xmlns:a16="http://schemas.microsoft.com/office/drawing/2014/main" id="{CED29B2B-2821-6D0A-BEE1-28A1250BC8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10" name="Immagine 9">
            <a:extLst>
              <a:ext uri="{FF2B5EF4-FFF2-40B4-BE49-F238E27FC236}">
                <a16:creationId xmlns:a16="http://schemas.microsoft.com/office/drawing/2014/main" id="{722E7EF6-FFA3-224B-193A-F46F8F2A484B}"/>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11" name="CasellaDiTesto 10">
            <a:extLst>
              <a:ext uri="{FF2B5EF4-FFF2-40B4-BE49-F238E27FC236}">
                <a16:creationId xmlns:a16="http://schemas.microsoft.com/office/drawing/2014/main" id="{4FE9D20C-D3D6-27EB-DCDF-F9AC3DEFAF6D}"/>
              </a:ext>
            </a:extLst>
          </p:cNvPr>
          <p:cNvSpPr txBox="1"/>
          <p:nvPr/>
        </p:nvSpPr>
        <p:spPr>
          <a:xfrm>
            <a:off x="11762986" y="6488667"/>
            <a:ext cx="301686" cy="369332"/>
          </a:xfrm>
          <a:prstGeom prst="rect">
            <a:avLst/>
          </a:prstGeom>
          <a:noFill/>
        </p:spPr>
        <p:txBody>
          <a:bodyPr wrap="none" rtlCol="0">
            <a:spAutoFit/>
          </a:bodyPr>
          <a:lstStyle/>
          <a:p>
            <a:r>
              <a:rPr lang="it-IT" dirty="0"/>
              <a:t>1</a:t>
            </a:r>
          </a:p>
        </p:txBody>
      </p:sp>
      <p:pic>
        <p:nvPicPr>
          <p:cNvPr id="2" name="Immagine 1">
            <a:extLst>
              <a:ext uri="{FF2B5EF4-FFF2-40B4-BE49-F238E27FC236}">
                <a16:creationId xmlns:a16="http://schemas.microsoft.com/office/drawing/2014/main" id="{052E3FB3-0443-C58B-BC28-CC958E304595}"/>
              </a:ext>
            </a:extLst>
          </p:cNvPr>
          <p:cNvPicPr>
            <a:picLocks noChangeAspect="1"/>
          </p:cNvPicPr>
          <p:nvPr/>
        </p:nvPicPr>
        <p:blipFill>
          <a:blip r:embed="rId7"/>
          <a:stretch>
            <a:fillRect/>
          </a:stretch>
        </p:blipFill>
        <p:spPr>
          <a:xfrm>
            <a:off x="508108" y="2425333"/>
            <a:ext cx="8595468" cy="3595334"/>
          </a:xfrm>
          <a:prstGeom prst="rect">
            <a:avLst/>
          </a:prstGeom>
        </p:spPr>
      </p:pic>
    </p:spTree>
    <p:extLst>
      <p:ext uri="{BB962C8B-B14F-4D97-AF65-F5344CB8AC3E}">
        <p14:creationId xmlns:p14="http://schemas.microsoft.com/office/powerpoint/2010/main" val="22122593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7F202E80-130E-87BA-B52F-D532713C7A36}"/>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E6C3E973-244F-B7B8-B068-DD3BCB1ACC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C9A14222-9181-CA00-EFD0-9663CCC3FD9F}"/>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1FA9994F-988E-B91D-D8DB-36BF733D354A}"/>
              </a:ext>
            </a:extLst>
          </p:cNvPr>
          <p:cNvSpPr txBox="1"/>
          <p:nvPr/>
        </p:nvSpPr>
        <p:spPr>
          <a:xfrm>
            <a:off x="11762986" y="6488667"/>
            <a:ext cx="301686" cy="369332"/>
          </a:xfrm>
          <a:prstGeom prst="rect">
            <a:avLst/>
          </a:prstGeom>
          <a:noFill/>
        </p:spPr>
        <p:txBody>
          <a:bodyPr wrap="none" rtlCol="0">
            <a:spAutoFit/>
          </a:bodyPr>
          <a:lstStyle/>
          <a:p>
            <a:r>
              <a:rPr lang="it-IT" dirty="0"/>
              <a:t>2</a:t>
            </a:r>
          </a:p>
        </p:txBody>
      </p:sp>
      <p:sp>
        <p:nvSpPr>
          <p:cNvPr id="6" name="Titolo 2">
            <a:extLst>
              <a:ext uri="{FF2B5EF4-FFF2-40B4-BE49-F238E27FC236}">
                <a16:creationId xmlns:a16="http://schemas.microsoft.com/office/drawing/2014/main" id="{B5EE8850-E111-F3E9-A979-AC3706B5753E}"/>
              </a:ext>
            </a:extLst>
          </p:cNvPr>
          <p:cNvSpPr txBox="1">
            <a:spLocks/>
          </p:cNvSpPr>
          <p:nvPr/>
        </p:nvSpPr>
        <p:spPr>
          <a:xfrm>
            <a:off x="127327" y="510573"/>
            <a:ext cx="7680241"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rPr>
              <a:t>Il Burden Epidemiologico</a:t>
            </a:r>
            <a:endParaRPr lang="it-IT" sz="4400" dirty="0">
              <a:solidFill>
                <a:schemeClr val="tx1"/>
              </a:solidFill>
            </a:endParaRPr>
          </a:p>
        </p:txBody>
      </p:sp>
      <p:pic>
        <p:nvPicPr>
          <p:cNvPr id="7" name="Immagine 6" descr="Full article: Supra-umbilical vertical midline abdominal incision in  morbidly obese gynaecological oncology patients">
            <a:extLst>
              <a:ext uri="{FF2B5EF4-FFF2-40B4-BE49-F238E27FC236}">
                <a16:creationId xmlns:a16="http://schemas.microsoft.com/office/drawing/2014/main" id="{3E585999-2D11-CCEE-972E-B77B5C927314}"/>
              </a:ext>
            </a:extLst>
          </p:cNvPr>
          <p:cNvPicPr>
            <a:picLocks noChangeAspect="1"/>
          </p:cNvPicPr>
          <p:nvPr/>
        </p:nvPicPr>
        <p:blipFill>
          <a:blip r:embed="rId7"/>
          <a:stretch>
            <a:fillRect/>
          </a:stretch>
        </p:blipFill>
        <p:spPr>
          <a:xfrm>
            <a:off x="769352" y="2335979"/>
            <a:ext cx="4747885" cy="3057638"/>
          </a:xfrm>
          <a:prstGeom prst="rect">
            <a:avLst/>
          </a:prstGeom>
        </p:spPr>
      </p:pic>
      <p:pic>
        <p:nvPicPr>
          <p:cNvPr id="9" name="Immagine 8">
            <a:extLst>
              <a:ext uri="{FF2B5EF4-FFF2-40B4-BE49-F238E27FC236}">
                <a16:creationId xmlns:a16="http://schemas.microsoft.com/office/drawing/2014/main" id="{BBE33ADD-088A-7F25-6B31-2C884C67F936}"/>
              </a:ext>
            </a:extLst>
          </p:cNvPr>
          <p:cNvPicPr>
            <a:picLocks noChangeAspect="1"/>
          </p:cNvPicPr>
          <p:nvPr/>
        </p:nvPicPr>
        <p:blipFill>
          <a:blip r:embed="rId8">
            <a:extLst>
              <a:ext uri="{28A0092B-C50C-407E-A947-70E740481C1C}">
                <a14:useLocalDpi xmlns:a14="http://schemas.microsoft.com/office/drawing/2010/main" val="0"/>
              </a:ext>
            </a:extLst>
          </a:blip>
          <a:srcRect l="22699" t="29387" r="17626" b="18098"/>
          <a:stretch>
            <a:fillRect/>
          </a:stretch>
        </p:blipFill>
        <p:spPr>
          <a:xfrm>
            <a:off x="6784503" y="2335979"/>
            <a:ext cx="4638145" cy="3061252"/>
          </a:xfrm>
          <a:prstGeom prst="rect">
            <a:avLst/>
          </a:prstGeom>
        </p:spPr>
      </p:pic>
    </p:spTree>
    <p:extLst>
      <p:ext uri="{BB962C8B-B14F-4D97-AF65-F5344CB8AC3E}">
        <p14:creationId xmlns:p14="http://schemas.microsoft.com/office/powerpoint/2010/main" val="23908808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19C9EF5D-9BE3-256C-1884-23771A552F66}"/>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E6664EF2-A9C5-5CD8-4FF3-809B9009D6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CDEE9967-1530-DFC5-2B8B-4BCB7DCB0E0E}"/>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3A1F87D6-D461-24F7-FCA9-FE2A591B1D90}"/>
              </a:ext>
            </a:extLst>
          </p:cNvPr>
          <p:cNvSpPr txBox="1"/>
          <p:nvPr/>
        </p:nvSpPr>
        <p:spPr>
          <a:xfrm>
            <a:off x="11762986" y="6488667"/>
            <a:ext cx="301686" cy="369332"/>
          </a:xfrm>
          <a:prstGeom prst="rect">
            <a:avLst/>
          </a:prstGeom>
          <a:noFill/>
        </p:spPr>
        <p:txBody>
          <a:bodyPr wrap="none" rtlCol="0">
            <a:spAutoFit/>
          </a:bodyPr>
          <a:lstStyle/>
          <a:p>
            <a:r>
              <a:rPr lang="it-IT" dirty="0"/>
              <a:t>3</a:t>
            </a:r>
          </a:p>
        </p:txBody>
      </p:sp>
      <p:graphicFrame>
        <p:nvGraphicFramePr>
          <p:cNvPr id="7" name="Tabella 6">
            <a:extLst>
              <a:ext uri="{FF2B5EF4-FFF2-40B4-BE49-F238E27FC236}">
                <a16:creationId xmlns:a16="http://schemas.microsoft.com/office/drawing/2014/main" id="{3C533D1C-4570-8275-0BC3-65A025944FA4}"/>
              </a:ext>
            </a:extLst>
          </p:cNvPr>
          <p:cNvGraphicFramePr>
            <a:graphicFrameLocks noGrp="1"/>
          </p:cNvGraphicFramePr>
          <p:nvPr>
            <p:extLst>
              <p:ext uri="{D42A27DB-BD31-4B8C-83A1-F6EECF244321}">
                <p14:modId xmlns:p14="http://schemas.microsoft.com/office/powerpoint/2010/main" val="2512676830"/>
              </p:ext>
            </p:extLst>
          </p:nvPr>
        </p:nvGraphicFramePr>
        <p:xfrm>
          <a:off x="358928" y="1897904"/>
          <a:ext cx="11232848" cy="4468961"/>
        </p:xfrm>
        <a:graphic>
          <a:graphicData uri="http://schemas.openxmlformats.org/drawingml/2006/table">
            <a:tbl>
              <a:tblPr>
                <a:tableStyleId>{5C22544A-7EE6-4342-B048-85BDC9FD1C3A}</a:tableStyleId>
              </a:tblPr>
              <a:tblGrid>
                <a:gridCol w="2808212">
                  <a:extLst>
                    <a:ext uri="{9D8B030D-6E8A-4147-A177-3AD203B41FA5}">
                      <a16:colId xmlns:a16="http://schemas.microsoft.com/office/drawing/2014/main" val="131984717"/>
                    </a:ext>
                  </a:extLst>
                </a:gridCol>
                <a:gridCol w="2808212">
                  <a:extLst>
                    <a:ext uri="{9D8B030D-6E8A-4147-A177-3AD203B41FA5}">
                      <a16:colId xmlns:a16="http://schemas.microsoft.com/office/drawing/2014/main" val="419159939"/>
                    </a:ext>
                  </a:extLst>
                </a:gridCol>
                <a:gridCol w="2808212">
                  <a:extLst>
                    <a:ext uri="{9D8B030D-6E8A-4147-A177-3AD203B41FA5}">
                      <a16:colId xmlns:a16="http://schemas.microsoft.com/office/drawing/2014/main" val="3290238966"/>
                    </a:ext>
                  </a:extLst>
                </a:gridCol>
                <a:gridCol w="2808212">
                  <a:extLst>
                    <a:ext uri="{9D8B030D-6E8A-4147-A177-3AD203B41FA5}">
                      <a16:colId xmlns:a16="http://schemas.microsoft.com/office/drawing/2014/main" val="3669805110"/>
                    </a:ext>
                  </a:extLst>
                </a:gridCol>
              </a:tblGrid>
              <a:tr h="578222">
                <a:tc>
                  <a:txBody>
                    <a:bodyPr/>
                    <a:lstStyle/>
                    <a:p>
                      <a:pPr>
                        <a:lnSpc>
                          <a:spcPct val="114000"/>
                        </a:lnSpc>
                        <a:spcBef>
                          <a:spcPts val="600"/>
                        </a:spcBef>
                        <a:spcAft>
                          <a:spcPts val="600"/>
                        </a:spcAft>
                        <a:buNone/>
                      </a:pPr>
                      <a:r>
                        <a:rPr lang="it-IT" sz="1400" dirty="0">
                          <a:effectLst/>
                        </a:rPr>
                        <a:t>Tipologia di Complicanza Infettiva</a:t>
                      </a:r>
                      <a:endParaRPr lang="it-IT" sz="14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spcBef>
                          <a:spcPts val="600"/>
                        </a:spcBef>
                        <a:spcAft>
                          <a:spcPts val="600"/>
                        </a:spcAft>
                        <a:buNone/>
                      </a:pPr>
                      <a:r>
                        <a:rPr lang="it-IT" sz="1600" dirty="0">
                          <a:effectLst/>
                        </a:rPr>
                        <a:t>Tasso Storico in Chirurgia Open</a:t>
                      </a:r>
                      <a:endParaRPr lang="it-IT" sz="16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spcBef>
                          <a:spcPts val="600"/>
                        </a:spcBef>
                        <a:spcAft>
                          <a:spcPts val="600"/>
                        </a:spcAft>
                        <a:buNone/>
                      </a:pPr>
                      <a:r>
                        <a:rPr lang="it-IT" sz="1400">
                          <a:effectLst/>
                        </a:rPr>
                        <a:t>Tasso Corrente in Chirurgia Mininvasiva</a:t>
                      </a:r>
                      <a:endParaRPr lang="it-IT" sz="140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spcBef>
                          <a:spcPts val="600"/>
                        </a:spcBef>
                        <a:spcAft>
                          <a:spcPts val="600"/>
                        </a:spcAft>
                        <a:buNone/>
                      </a:pPr>
                      <a:r>
                        <a:rPr lang="it-IT" sz="1400" dirty="0">
                          <a:effectLst/>
                        </a:rPr>
                        <a:t>Impatto Clinico ed Esiti Avversi Primari</a:t>
                      </a:r>
                      <a:endParaRPr lang="it-IT" sz="1400" dirty="0">
                        <a:effectLst/>
                        <a:latin typeface="Arial" panose="020B0604020202020204" pitchFamily="34" charset="0"/>
                        <a:ea typeface="Arial" panose="020B0604020202020204" pitchFamily="34" charset="0"/>
                      </a:endParaRPr>
                    </a:p>
                  </a:txBody>
                  <a:tcPr marL="94913" marR="94913" marT="63276" marB="63276"/>
                </a:tc>
                <a:extLst>
                  <a:ext uri="{0D108BD9-81ED-4DB2-BD59-A6C34878D82A}">
                    <a16:rowId xmlns:a16="http://schemas.microsoft.com/office/drawing/2014/main" val="335365299"/>
                  </a:ext>
                </a:extLst>
              </a:tr>
              <a:tr h="738241">
                <a:tc>
                  <a:txBody>
                    <a:bodyPr/>
                    <a:lstStyle/>
                    <a:p>
                      <a:pPr>
                        <a:lnSpc>
                          <a:spcPct val="114000"/>
                        </a:lnSpc>
                        <a:spcBef>
                          <a:spcPts val="600"/>
                        </a:spcBef>
                        <a:spcAft>
                          <a:spcPts val="600"/>
                        </a:spcAft>
                        <a:buNone/>
                      </a:pPr>
                      <a:r>
                        <a:rPr lang="it-IT" sz="1600" dirty="0">
                          <a:effectLst/>
                        </a:rPr>
                        <a:t>Infezioni del Sito Chirurgico (SSI)</a:t>
                      </a:r>
                      <a:endParaRPr lang="it-IT" sz="16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2000" dirty="0">
                          <a:effectLst/>
                        </a:rPr>
                        <a:t>10.0% – 15.0%</a:t>
                      </a:r>
                      <a:endParaRPr lang="it-IT" sz="20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2000" dirty="0">
                          <a:effectLst/>
                        </a:rPr>
                        <a:t>0.4% – 7.6%</a:t>
                      </a:r>
                      <a:endParaRPr lang="it-IT" sz="20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1400" dirty="0">
                          <a:effectLst/>
                        </a:rPr>
                        <a:t>Deiscenza di ferita, laparoceli su </a:t>
                      </a:r>
                      <a:r>
                        <a:rPr lang="it-IT" sz="1400" dirty="0" err="1">
                          <a:effectLst/>
                        </a:rPr>
                        <a:t>trocar</a:t>
                      </a:r>
                      <a:r>
                        <a:rPr lang="it-IT" sz="1400" dirty="0">
                          <a:effectLst/>
                        </a:rPr>
                        <a:t>, degenza prolungata</a:t>
                      </a:r>
                      <a:endParaRPr lang="it-IT" sz="1400" dirty="0">
                        <a:effectLst/>
                        <a:latin typeface="Arial" panose="020B0604020202020204" pitchFamily="34" charset="0"/>
                        <a:ea typeface="Arial" panose="020B0604020202020204" pitchFamily="34" charset="0"/>
                      </a:endParaRPr>
                    </a:p>
                  </a:txBody>
                  <a:tcPr marL="94913" marR="94913" marT="63276" marB="63276"/>
                </a:tc>
                <a:extLst>
                  <a:ext uri="{0D108BD9-81ED-4DB2-BD59-A6C34878D82A}">
                    <a16:rowId xmlns:a16="http://schemas.microsoft.com/office/drawing/2014/main" val="3529067840"/>
                  </a:ext>
                </a:extLst>
              </a:tr>
              <a:tr h="738241">
                <a:tc>
                  <a:txBody>
                    <a:bodyPr/>
                    <a:lstStyle/>
                    <a:p>
                      <a:pPr>
                        <a:lnSpc>
                          <a:spcPct val="114000"/>
                        </a:lnSpc>
                        <a:spcBef>
                          <a:spcPts val="600"/>
                        </a:spcBef>
                        <a:spcAft>
                          <a:spcPts val="600"/>
                        </a:spcAft>
                        <a:buNone/>
                      </a:pPr>
                      <a:r>
                        <a:rPr lang="it-IT" sz="1600">
                          <a:effectLst/>
                        </a:rPr>
                        <a:t>Staple-Line Leak da Sleeve Gastrectomy</a:t>
                      </a:r>
                      <a:endParaRPr lang="it-IT" sz="160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2000" dirty="0">
                          <a:effectLst/>
                        </a:rPr>
                        <a:t>2.0% – 5.0%</a:t>
                      </a:r>
                      <a:endParaRPr lang="it-IT" sz="20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2000" dirty="0">
                          <a:effectLst/>
                        </a:rPr>
                        <a:t>1.5% – 3.0%</a:t>
                      </a:r>
                      <a:endParaRPr lang="it-IT" sz="2400" baseline="30000" dirty="0">
                        <a:effectLst/>
                      </a:endParaRPr>
                    </a:p>
                  </a:txBody>
                  <a:tcPr marL="94913" marR="94913" marT="63276" marB="63276"/>
                </a:tc>
                <a:tc>
                  <a:txBody>
                    <a:bodyPr/>
                    <a:lstStyle/>
                    <a:p>
                      <a:pPr>
                        <a:lnSpc>
                          <a:spcPct val="114000"/>
                        </a:lnSpc>
                        <a:buNone/>
                      </a:pPr>
                      <a:r>
                        <a:rPr lang="it-IT" sz="1400" dirty="0">
                          <a:effectLst/>
                        </a:rPr>
                        <a:t>Peritonite localizzata, ascessi subfrenici, fistole croniche</a:t>
                      </a:r>
                      <a:endParaRPr lang="it-IT" sz="1400" dirty="0">
                        <a:effectLst/>
                        <a:latin typeface="Arial" panose="020B0604020202020204" pitchFamily="34" charset="0"/>
                        <a:ea typeface="Arial" panose="020B0604020202020204" pitchFamily="34" charset="0"/>
                      </a:endParaRPr>
                    </a:p>
                  </a:txBody>
                  <a:tcPr marL="94913" marR="94913" marT="63276" marB="63276"/>
                </a:tc>
                <a:extLst>
                  <a:ext uri="{0D108BD9-81ED-4DB2-BD59-A6C34878D82A}">
                    <a16:rowId xmlns:a16="http://schemas.microsoft.com/office/drawing/2014/main" val="2528840445"/>
                  </a:ext>
                </a:extLst>
              </a:tr>
              <a:tr h="738241">
                <a:tc>
                  <a:txBody>
                    <a:bodyPr/>
                    <a:lstStyle/>
                    <a:p>
                      <a:pPr>
                        <a:lnSpc>
                          <a:spcPct val="114000"/>
                        </a:lnSpc>
                        <a:spcBef>
                          <a:spcPts val="600"/>
                        </a:spcBef>
                        <a:spcAft>
                          <a:spcPts val="600"/>
                        </a:spcAft>
                        <a:buNone/>
                      </a:pPr>
                      <a:r>
                        <a:rPr lang="it-IT" sz="1600">
                          <a:effectLst/>
                        </a:rPr>
                        <a:t>Leak Anastomosi Gastro-Digiunale (RYGB)</a:t>
                      </a:r>
                      <a:endParaRPr lang="it-IT" sz="160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2000" dirty="0">
                          <a:effectLst/>
                        </a:rPr>
                        <a:t>1.5% – 4.0%</a:t>
                      </a:r>
                      <a:endParaRPr lang="it-IT" sz="20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2000" dirty="0">
                          <a:effectLst/>
                        </a:rPr>
                        <a:t>0.3% – 2.0%</a:t>
                      </a:r>
                      <a:endParaRPr lang="it-IT" sz="20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1400" dirty="0">
                          <a:effectLst/>
                        </a:rPr>
                        <a:t>Sepsi addominale acuta, peritonite diffusa, reintervento</a:t>
                      </a:r>
                      <a:endParaRPr lang="it-IT" sz="1400" dirty="0">
                        <a:effectLst/>
                        <a:latin typeface="Arial" panose="020B0604020202020204" pitchFamily="34" charset="0"/>
                        <a:ea typeface="Arial" panose="020B0604020202020204" pitchFamily="34" charset="0"/>
                      </a:endParaRPr>
                    </a:p>
                  </a:txBody>
                  <a:tcPr marL="94913" marR="94913" marT="63276" marB="63276"/>
                </a:tc>
                <a:extLst>
                  <a:ext uri="{0D108BD9-81ED-4DB2-BD59-A6C34878D82A}">
                    <a16:rowId xmlns:a16="http://schemas.microsoft.com/office/drawing/2014/main" val="1769628677"/>
                  </a:ext>
                </a:extLst>
              </a:tr>
              <a:tr h="724387">
                <a:tc>
                  <a:txBody>
                    <a:bodyPr/>
                    <a:lstStyle/>
                    <a:p>
                      <a:pPr>
                        <a:lnSpc>
                          <a:spcPct val="114000"/>
                        </a:lnSpc>
                        <a:spcBef>
                          <a:spcPts val="600"/>
                        </a:spcBef>
                        <a:spcAft>
                          <a:spcPts val="600"/>
                        </a:spcAft>
                        <a:buNone/>
                      </a:pPr>
                      <a:r>
                        <a:rPr lang="it-IT" sz="1600" dirty="0">
                          <a:effectLst/>
                        </a:rPr>
                        <a:t>Polmonite Postoperatoria Nosocomiale</a:t>
                      </a:r>
                      <a:endParaRPr lang="it-IT" sz="16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2000" dirty="0">
                          <a:effectLst/>
                        </a:rPr>
                        <a:t>3.0% – 6.0%</a:t>
                      </a:r>
                      <a:endParaRPr lang="it-IT" sz="20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2000" dirty="0">
                          <a:effectLst/>
                        </a:rPr>
                        <a:t>0.5% – 1.8%</a:t>
                      </a:r>
                      <a:endParaRPr lang="it-IT" sz="20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1400" dirty="0">
                          <a:effectLst/>
                        </a:rPr>
                        <a:t>Incremento di quasi 50 volte dell'</a:t>
                      </a:r>
                      <a:r>
                        <a:rPr lang="it-IT" sz="1400" dirty="0" err="1">
                          <a:effectLst/>
                        </a:rPr>
                        <a:t>odds</a:t>
                      </a:r>
                      <a:r>
                        <a:rPr lang="it-IT" sz="1400" dirty="0">
                          <a:effectLst/>
                        </a:rPr>
                        <a:t> di mortalità a 30 giorni</a:t>
                      </a:r>
                      <a:endParaRPr lang="it-IT" sz="1400" dirty="0">
                        <a:effectLst/>
                        <a:latin typeface="Arial" panose="020B0604020202020204" pitchFamily="34" charset="0"/>
                        <a:ea typeface="Arial" panose="020B0604020202020204" pitchFamily="34" charset="0"/>
                      </a:endParaRPr>
                    </a:p>
                  </a:txBody>
                  <a:tcPr marL="94913" marR="94913" marT="63276" marB="63276"/>
                </a:tc>
                <a:extLst>
                  <a:ext uri="{0D108BD9-81ED-4DB2-BD59-A6C34878D82A}">
                    <a16:rowId xmlns:a16="http://schemas.microsoft.com/office/drawing/2014/main" val="751256386"/>
                  </a:ext>
                </a:extLst>
              </a:tr>
              <a:tr h="932192">
                <a:tc>
                  <a:txBody>
                    <a:bodyPr/>
                    <a:lstStyle/>
                    <a:p>
                      <a:pPr>
                        <a:lnSpc>
                          <a:spcPct val="114000"/>
                        </a:lnSpc>
                        <a:spcBef>
                          <a:spcPts val="600"/>
                        </a:spcBef>
                        <a:spcAft>
                          <a:spcPts val="600"/>
                        </a:spcAft>
                        <a:buNone/>
                      </a:pPr>
                      <a:r>
                        <a:rPr lang="it-IT" sz="1600" dirty="0">
                          <a:effectLst/>
                        </a:rPr>
                        <a:t>Riammissione Ospedaliera a 30 Giorni</a:t>
                      </a:r>
                      <a:endParaRPr lang="it-IT" sz="16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2000" dirty="0">
                          <a:effectLst/>
                        </a:rPr>
                        <a:t>8.0% – 12.0%</a:t>
                      </a:r>
                      <a:endParaRPr lang="it-IT" sz="20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2000" dirty="0">
                          <a:effectLst/>
                        </a:rPr>
                        <a:t>3.0% – 6.0%</a:t>
                      </a:r>
                      <a:endParaRPr lang="it-IT" sz="2000" dirty="0">
                        <a:effectLst/>
                        <a:latin typeface="Arial" panose="020B0604020202020204" pitchFamily="34" charset="0"/>
                        <a:ea typeface="Arial" panose="020B0604020202020204" pitchFamily="34" charset="0"/>
                      </a:endParaRPr>
                    </a:p>
                  </a:txBody>
                  <a:tcPr marL="94913" marR="94913" marT="63276" marB="63276"/>
                </a:tc>
                <a:tc>
                  <a:txBody>
                    <a:bodyPr/>
                    <a:lstStyle/>
                    <a:p>
                      <a:pPr>
                        <a:lnSpc>
                          <a:spcPct val="114000"/>
                        </a:lnSpc>
                        <a:buNone/>
                      </a:pPr>
                      <a:r>
                        <a:rPr lang="it-IT" sz="1400" dirty="0">
                          <a:effectLst/>
                        </a:rPr>
                        <a:t>Infezioni d’organo come causa nel 40-50% dei casi</a:t>
                      </a:r>
                      <a:endParaRPr lang="it-IT" sz="1400" dirty="0">
                        <a:effectLst/>
                        <a:latin typeface="Arial" panose="020B0604020202020204" pitchFamily="34" charset="0"/>
                        <a:ea typeface="Arial" panose="020B0604020202020204" pitchFamily="34" charset="0"/>
                      </a:endParaRPr>
                    </a:p>
                  </a:txBody>
                  <a:tcPr marL="94913" marR="94913" marT="63276" marB="63276"/>
                </a:tc>
                <a:extLst>
                  <a:ext uri="{0D108BD9-81ED-4DB2-BD59-A6C34878D82A}">
                    <a16:rowId xmlns:a16="http://schemas.microsoft.com/office/drawing/2014/main" val="1209050265"/>
                  </a:ext>
                </a:extLst>
              </a:tr>
            </a:tbl>
          </a:graphicData>
        </a:graphic>
      </p:graphicFrame>
      <p:sp>
        <p:nvSpPr>
          <p:cNvPr id="8" name="Rettangolo 7">
            <a:extLst>
              <a:ext uri="{FF2B5EF4-FFF2-40B4-BE49-F238E27FC236}">
                <a16:creationId xmlns:a16="http://schemas.microsoft.com/office/drawing/2014/main" id="{4226A7AD-F135-9CAE-7CBF-94D3B5710E0F}"/>
              </a:ext>
            </a:extLst>
          </p:cNvPr>
          <p:cNvSpPr/>
          <p:nvPr/>
        </p:nvSpPr>
        <p:spPr>
          <a:xfrm>
            <a:off x="5936565" y="2518117"/>
            <a:ext cx="1603718" cy="3643532"/>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itolo 2">
            <a:extLst>
              <a:ext uri="{FF2B5EF4-FFF2-40B4-BE49-F238E27FC236}">
                <a16:creationId xmlns:a16="http://schemas.microsoft.com/office/drawing/2014/main" id="{78AD6A6F-CF48-2D9F-0208-1C650EDD3508}"/>
              </a:ext>
            </a:extLst>
          </p:cNvPr>
          <p:cNvSpPr txBox="1">
            <a:spLocks/>
          </p:cNvSpPr>
          <p:nvPr/>
        </p:nvSpPr>
        <p:spPr>
          <a:xfrm>
            <a:off x="127327" y="510573"/>
            <a:ext cx="7680241"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rPr>
              <a:t>Il Burden Epidemiologico</a:t>
            </a:r>
            <a:endParaRPr lang="it-IT" sz="4400" dirty="0">
              <a:solidFill>
                <a:schemeClr val="tx1"/>
              </a:solidFill>
            </a:endParaRPr>
          </a:p>
        </p:txBody>
      </p:sp>
    </p:spTree>
    <p:extLst>
      <p:ext uri="{BB962C8B-B14F-4D97-AF65-F5344CB8AC3E}">
        <p14:creationId xmlns:p14="http://schemas.microsoft.com/office/powerpoint/2010/main" val="18923391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34E847FE-24DA-148A-7DCF-4725BC07A053}"/>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A2A21B32-BA91-EF2C-661C-A37E721080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9D36DB89-FBF8-D4F6-D925-C64EAC5E8914}"/>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EAD06BB7-D0D7-6929-3BDC-3B050501BD28}"/>
              </a:ext>
            </a:extLst>
          </p:cNvPr>
          <p:cNvSpPr txBox="1"/>
          <p:nvPr/>
        </p:nvSpPr>
        <p:spPr>
          <a:xfrm>
            <a:off x="11762986" y="6488667"/>
            <a:ext cx="301686" cy="369332"/>
          </a:xfrm>
          <a:prstGeom prst="rect">
            <a:avLst/>
          </a:prstGeom>
          <a:noFill/>
        </p:spPr>
        <p:txBody>
          <a:bodyPr wrap="none" rtlCol="0">
            <a:spAutoFit/>
          </a:bodyPr>
          <a:lstStyle/>
          <a:p>
            <a:r>
              <a:rPr lang="it-IT" dirty="0">
                <a:latin typeface="Calibri" panose="020F0502020204030204" pitchFamily="34" charset="0"/>
                <a:cs typeface="Calibri" panose="020F0502020204030204" pitchFamily="34" charset="0"/>
              </a:rPr>
              <a:t>4</a:t>
            </a:r>
          </a:p>
        </p:txBody>
      </p:sp>
      <p:sp>
        <p:nvSpPr>
          <p:cNvPr id="6" name="Titolo 2">
            <a:extLst>
              <a:ext uri="{FF2B5EF4-FFF2-40B4-BE49-F238E27FC236}">
                <a16:creationId xmlns:a16="http://schemas.microsoft.com/office/drawing/2014/main" id="{458BB478-0C82-B72A-927E-846A88FD99F1}"/>
              </a:ext>
            </a:extLst>
          </p:cNvPr>
          <p:cNvSpPr txBox="1">
            <a:spLocks/>
          </p:cNvSpPr>
          <p:nvPr/>
        </p:nvSpPr>
        <p:spPr>
          <a:xfrm>
            <a:off x="127328" y="510573"/>
            <a:ext cx="7030556"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latin typeface="Calibri" panose="020F0502020204030204" pitchFamily="34" charset="0"/>
                <a:cs typeface="Calibri" panose="020F0502020204030204" pitchFamily="34" charset="0"/>
              </a:rPr>
              <a:t>Meta-</a:t>
            </a:r>
            <a:r>
              <a:rPr lang="it-IT" sz="5400" dirty="0" err="1">
                <a:solidFill>
                  <a:schemeClr val="tx1"/>
                </a:solidFill>
                <a:latin typeface="Calibri" panose="020F0502020204030204" pitchFamily="34" charset="0"/>
                <a:cs typeface="Calibri" panose="020F0502020204030204" pitchFamily="34" charset="0"/>
              </a:rPr>
              <a:t>Inflammation</a:t>
            </a:r>
            <a:endParaRPr lang="it-IT" sz="4400" dirty="0">
              <a:solidFill>
                <a:schemeClr val="tx1"/>
              </a:solidFill>
              <a:latin typeface="Calibri" panose="020F0502020204030204" pitchFamily="34" charset="0"/>
              <a:cs typeface="Calibri" panose="020F0502020204030204" pitchFamily="34" charset="0"/>
            </a:endParaRPr>
          </a:p>
        </p:txBody>
      </p:sp>
      <p:sp>
        <p:nvSpPr>
          <p:cNvPr id="7" name="Rounded Rectangle 2">
            <a:extLst>
              <a:ext uri="{FF2B5EF4-FFF2-40B4-BE49-F238E27FC236}">
                <a16:creationId xmlns:a16="http://schemas.microsoft.com/office/drawing/2014/main" id="{82B0D7BC-7C29-E265-64F4-FD5F18AD4C17}"/>
              </a:ext>
            </a:extLst>
          </p:cNvPr>
          <p:cNvSpPr/>
          <p:nvPr/>
        </p:nvSpPr>
        <p:spPr>
          <a:xfrm>
            <a:off x="501161" y="2512663"/>
            <a:ext cx="2605087" cy="3074193"/>
          </a:xfrm>
          <a:prstGeom prst="roundRect">
            <a:avLst>
              <a:gd name="adj" fmla="val 4387"/>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 name="Rounded Rectangle 3">
            <a:extLst>
              <a:ext uri="{FF2B5EF4-FFF2-40B4-BE49-F238E27FC236}">
                <a16:creationId xmlns:a16="http://schemas.microsoft.com/office/drawing/2014/main" id="{9225B3EE-E576-55B7-5B32-2655992AEE7F}"/>
              </a:ext>
            </a:extLst>
          </p:cNvPr>
          <p:cNvSpPr/>
          <p:nvPr/>
        </p:nvSpPr>
        <p:spPr>
          <a:xfrm>
            <a:off x="3315798" y="2512663"/>
            <a:ext cx="2605087" cy="3074193"/>
          </a:xfrm>
          <a:prstGeom prst="roundRect">
            <a:avLst>
              <a:gd name="adj" fmla="val 4387"/>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 name="Rounded Rectangle 4">
            <a:extLst>
              <a:ext uri="{FF2B5EF4-FFF2-40B4-BE49-F238E27FC236}">
                <a16:creationId xmlns:a16="http://schemas.microsoft.com/office/drawing/2014/main" id="{D79894B9-27BE-E004-BBD5-5D3FD71CF806}"/>
              </a:ext>
            </a:extLst>
          </p:cNvPr>
          <p:cNvSpPr/>
          <p:nvPr/>
        </p:nvSpPr>
        <p:spPr>
          <a:xfrm>
            <a:off x="6130436" y="2512663"/>
            <a:ext cx="2605087" cy="3074193"/>
          </a:xfrm>
          <a:prstGeom prst="roundRect">
            <a:avLst>
              <a:gd name="adj" fmla="val 4387"/>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 name="Rounded Rectangle 5">
            <a:extLst>
              <a:ext uri="{FF2B5EF4-FFF2-40B4-BE49-F238E27FC236}">
                <a16:creationId xmlns:a16="http://schemas.microsoft.com/office/drawing/2014/main" id="{5E7B1420-9940-2E4A-4FE3-40DD151C6A33}"/>
              </a:ext>
            </a:extLst>
          </p:cNvPr>
          <p:cNvSpPr/>
          <p:nvPr/>
        </p:nvSpPr>
        <p:spPr>
          <a:xfrm>
            <a:off x="8945073" y="2512663"/>
            <a:ext cx="2605087" cy="3074193"/>
          </a:xfrm>
          <a:prstGeom prst="roundRect">
            <a:avLst>
              <a:gd name="adj" fmla="val 4387"/>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 name="Rectangle 6">
            <a:extLst>
              <a:ext uri="{FF2B5EF4-FFF2-40B4-BE49-F238E27FC236}">
                <a16:creationId xmlns:a16="http://schemas.microsoft.com/office/drawing/2014/main" id="{403D1E06-594D-6C5D-5000-12BC2FC72833}"/>
              </a:ext>
            </a:extLst>
          </p:cNvPr>
          <p:cNvSpPr/>
          <p:nvPr/>
        </p:nvSpPr>
        <p:spPr>
          <a:xfrm>
            <a:off x="739286" y="5024881"/>
            <a:ext cx="212883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 name="Rectangle 7">
            <a:extLst>
              <a:ext uri="{FF2B5EF4-FFF2-40B4-BE49-F238E27FC236}">
                <a16:creationId xmlns:a16="http://schemas.microsoft.com/office/drawing/2014/main" id="{FD93BA43-E4DC-2FD2-ACC0-2CF10096359C}"/>
              </a:ext>
            </a:extLst>
          </p:cNvPr>
          <p:cNvSpPr/>
          <p:nvPr/>
        </p:nvSpPr>
        <p:spPr>
          <a:xfrm>
            <a:off x="3553923" y="5024881"/>
            <a:ext cx="212883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 name="Rectangle 8">
            <a:extLst>
              <a:ext uri="{FF2B5EF4-FFF2-40B4-BE49-F238E27FC236}">
                <a16:creationId xmlns:a16="http://schemas.microsoft.com/office/drawing/2014/main" id="{5251BCE1-B5DB-A559-184A-A5A49C8682AC}"/>
              </a:ext>
            </a:extLst>
          </p:cNvPr>
          <p:cNvSpPr/>
          <p:nvPr/>
        </p:nvSpPr>
        <p:spPr>
          <a:xfrm>
            <a:off x="6368561" y="5024881"/>
            <a:ext cx="212883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 name="Rectangle 9">
            <a:extLst>
              <a:ext uri="{FF2B5EF4-FFF2-40B4-BE49-F238E27FC236}">
                <a16:creationId xmlns:a16="http://schemas.microsoft.com/office/drawing/2014/main" id="{0672083A-C354-A12E-C9B6-7C1B8C74241B}"/>
              </a:ext>
            </a:extLst>
          </p:cNvPr>
          <p:cNvSpPr/>
          <p:nvPr/>
        </p:nvSpPr>
        <p:spPr>
          <a:xfrm>
            <a:off x="9183198" y="5024881"/>
            <a:ext cx="212883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pic>
        <p:nvPicPr>
          <p:cNvPr id="15" name="Picture 11" descr="image.png">
            <a:extLst>
              <a:ext uri="{FF2B5EF4-FFF2-40B4-BE49-F238E27FC236}">
                <a16:creationId xmlns:a16="http://schemas.microsoft.com/office/drawing/2014/main" id="{955E4C3E-9264-A7A7-45CC-7657AAF3EF43}"/>
              </a:ext>
            </a:extLst>
          </p:cNvPr>
          <p:cNvPicPr>
            <a:picLocks noChangeAspect="1"/>
          </p:cNvPicPr>
          <p:nvPr/>
        </p:nvPicPr>
        <p:blipFill>
          <a:blip r:embed="rId7"/>
          <a:stretch>
            <a:fillRect/>
          </a:stretch>
        </p:blipFill>
        <p:spPr>
          <a:xfrm>
            <a:off x="739286" y="2750788"/>
            <a:ext cx="419100" cy="419100"/>
          </a:xfrm>
          <a:prstGeom prst="rect">
            <a:avLst/>
          </a:prstGeom>
        </p:spPr>
      </p:pic>
      <p:pic>
        <p:nvPicPr>
          <p:cNvPr id="16" name="Picture 12" descr="image.png">
            <a:extLst>
              <a:ext uri="{FF2B5EF4-FFF2-40B4-BE49-F238E27FC236}">
                <a16:creationId xmlns:a16="http://schemas.microsoft.com/office/drawing/2014/main" id="{70C63E1B-97AB-7BB2-CCD8-AC71F5AC81C9}"/>
              </a:ext>
            </a:extLst>
          </p:cNvPr>
          <p:cNvPicPr>
            <a:picLocks noChangeAspect="1"/>
          </p:cNvPicPr>
          <p:nvPr/>
        </p:nvPicPr>
        <p:blipFill>
          <a:blip r:embed="rId8"/>
          <a:stretch>
            <a:fillRect/>
          </a:stretch>
        </p:blipFill>
        <p:spPr>
          <a:xfrm>
            <a:off x="3553923" y="2750788"/>
            <a:ext cx="419100" cy="419100"/>
          </a:xfrm>
          <a:prstGeom prst="rect">
            <a:avLst/>
          </a:prstGeom>
        </p:spPr>
      </p:pic>
      <p:pic>
        <p:nvPicPr>
          <p:cNvPr id="17" name="Picture 13" descr="image.png">
            <a:extLst>
              <a:ext uri="{FF2B5EF4-FFF2-40B4-BE49-F238E27FC236}">
                <a16:creationId xmlns:a16="http://schemas.microsoft.com/office/drawing/2014/main" id="{12EC0930-2D82-544A-950F-514D0459FC81}"/>
              </a:ext>
            </a:extLst>
          </p:cNvPr>
          <p:cNvPicPr>
            <a:picLocks noChangeAspect="1"/>
          </p:cNvPicPr>
          <p:nvPr/>
        </p:nvPicPr>
        <p:blipFill>
          <a:blip r:embed="rId9"/>
          <a:stretch>
            <a:fillRect/>
          </a:stretch>
        </p:blipFill>
        <p:spPr>
          <a:xfrm>
            <a:off x="6368561" y="2750788"/>
            <a:ext cx="419100" cy="419100"/>
          </a:xfrm>
          <a:prstGeom prst="rect">
            <a:avLst/>
          </a:prstGeom>
        </p:spPr>
      </p:pic>
      <p:pic>
        <p:nvPicPr>
          <p:cNvPr id="18" name="Picture 14" descr="image.png">
            <a:extLst>
              <a:ext uri="{FF2B5EF4-FFF2-40B4-BE49-F238E27FC236}">
                <a16:creationId xmlns:a16="http://schemas.microsoft.com/office/drawing/2014/main" id="{7C79268A-E94C-2936-8758-518C7E93A2EF}"/>
              </a:ext>
            </a:extLst>
          </p:cNvPr>
          <p:cNvPicPr>
            <a:picLocks noChangeAspect="1"/>
          </p:cNvPicPr>
          <p:nvPr/>
        </p:nvPicPr>
        <p:blipFill>
          <a:blip r:embed="rId10"/>
          <a:stretch>
            <a:fillRect/>
          </a:stretch>
        </p:blipFill>
        <p:spPr>
          <a:xfrm>
            <a:off x="9183198" y="2750788"/>
            <a:ext cx="419100" cy="419100"/>
          </a:xfrm>
          <a:prstGeom prst="rect">
            <a:avLst/>
          </a:prstGeom>
        </p:spPr>
      </p:pic>
      <p:pic>
        <p:nvPicPr>
          <p:cNvPr id="19" name="Picture 15" descr="image.png">
            <a:extLst>
              <a:ext uri="{FF2B5EF4-FFF2-40B4-BE49-F238E27FC236}">
                <a16:creationId xmlns:a16="http://schemas.microsoft.com/office/drawing/2014/main" id="{5EC6EA80-C1AF-A4FD-753B-9A32918655AB}"/>
              </a:ext>
            </a:extLst>
          </p:cNvPr>
          <p:cNvPicPr>
            <a:picLocks noChangeAspect="1"/>
          </p:cNvPicPr>
          <p:nvPr/>
        </p:nvPicPr>
        <p:blipFill>
          <a:blip r:embed="rId11"/>
          <a:stretch>
            <a:fillRect/>
          </a:stretch>
        </p:blipFill>
        <p:spPr>
          <a:xfrm>
            <a:off x="877398" y="2865088"/>
            <a:ext cx="142875" cy="190500"/>
          </a:xfrm>
          <a:prstGeom prst="rect">
            <a:avLst/>
          </a:prstGeom>
        </p:spPr>
      </p:pic>
      <p:pic>
        <p:nvPicPr>
          <p:cNvPr id="20" name="Picture 16" descr="image.png">
            <a:extLst>
              <a:ext uri="{FF2B5EF4-FFF2-40B4-BE49-F238E27FC236}">
                <a16:creationId xmlns:a16="http://schemas.microsoft.com/office/drawing/2014/main" id="{E7D8747E-00A8-5FE4-16D4-D65843D3467B}"/>
              </a:ext>
            </a:extLst>
          </p:cNvPr>
          <p:cNvPicPr>
            <a:picLocks noChangeAspect="1"/>
          </p:cNvPicPr>
          <p:nvPr/>
        </p:nvPicPr>
        <p:blipFill>
          <a:blip r:embed="rId12"/>
          <a:stretch>
            <a:fillRect/>
          </a:stretch>
        </p:blipFill>
        <p:spPr>
          <a:xfrm>
            <a:off x="3668223" y="2865088"/>
            <a:ext cx="190500" cy="190500"/>
          </a:xfrm>
          <a:prstGeom prst="rect">
            <a:avLst/>
          </a:prstGeom>
        </p:spPr>
      </p:pic>
      <p:pic>
        <p:nvPicPr>
          <p:cNvPr id="21" name="Picture 17" descr="image.png">
            <a:extLst>
              <a:ext uri="{FF2B5EF4-FFF2-40B4-BE49-F238E27FC236}">
                <a16:creationId xmlns:a16="http://schemas.microsoft.com/office/drawing/2014/main" id="{F935EFD0-EF25-A594-71B7-640A51410D70}"/>
              </a:ext>
            </a:extLst>
          </p:cNvPr>
          <p:cNvPicPr>
            <a:picLocks noChangeAspect="1"/>
          </p:cNvPicPr>
          <p:nvPr/>
        </p:nvPicPr>
        <p:blipFill>
          <a:blip r:embed="rId13"/>
          <a:stretch>
            <a:fillRect/>
          </a:stretch>
        </p:blipFill>
        <p:spPr>
          <a:xfrm>
            <a:off x="6482861" y="2865088"/>
            <a:ext cx="190500" cy="190500"/>
          </a:xfrm>
          <a:prstGeom prst="rect">
            <a:avLst/>
          </a:prstGeom>
        </p:spPr>
      </p:pic>
      <p:pic>
        <p:nvPicPr>
          <p:cNvPr id="22" name="Picture 18" descr="image.png">
            <a:extLst>
              <a:ext uri="{FF2B5EF4-FFF2-40B4-BE49-F238E27FC236}">
                <a16:creationId xmlns:a16="http://schemas.microsoft.com/office/drawing/2014/main" id="{E911FCD8-6B25-761D-0119-66123EBC076E}"/>
              </a:ext>
            </a:extLst>
          </p:cNvPr>
          <p:cNvPicPr>
            <a:picLocks noChangeAspect="1"/>
          </p:cNvPicPr>
          <p:nvPr/>
        </p:nvPicPr>
        <p:blipFill>
          <a:blip r:embed="rId14"/>
          <a:stretch>
            <a:fillRect/>
          </a:stretch>
        </p:blipFill>
        <p:spPr>
          <a:xfrm>
            <a:off x="9283211" y="2865088"/>
            <a:ext cx="219075" cy="190500"/>
          </a:xfrm>
          <a:prstGeom prst="rect">
            <a:avLst/>
          </a:prstGeom>
        </p:spPr>
      </p:pic>
      <p:sp>
        <p:nvSpPr>
          <p:cNvPr id="23" name="TextBox 22">
            <a:extLst>
              <a:ext uri="{FF2B5EF4-FFF2-40B4-BE49-F238E27FC236}">
                <a16:creationId xmlns:a16="http://schemas.microsoft.com/office/drawing/2014/main" id="{B0ED2B1F-284E-7CD7-CFF4-40CCA010B9E3}"/>
              </a:ext>
            </a:extLst>
          </p:cNvPr>
          <p:cNvSpPr txBox="1"/>
          <p:nvPr/>
        </p:nvSpPr>
        <p:spPr>
          <a:xfrm>
            <a:off x="739286" y="5139181"/>
            <a:ext cx="2224087" cy="150041"/>
          </a:xfrm>
          <a:prstGeom prst="rect">
            <a:avLst/>
          </a:prstGeom>
          <a:noFill/>
        </p:spPr>
        <p:txBody>
          <a:bodyPr wrap="square" lIns="0" tIns="0" rIns="0" bIns="0" anchor="t">
            <a:spAutoFit/>
          </a:bodyPr>
          <a:lstStyle/>
          <a:p>
            <a:pPr algn="l"/>
            <a:r>
              <a:rPr sz="975" b="1" i="0" u="none">
                <a:solidFill>
                  <a:srgbClr val="0369A1"/>
                </a:solidFill>
                <a:latin typeface="Calibri" panose="020F0502020204030204" pitchFamily="34" charset="0"/>
                <a:cs typeface="Calibri" panose="020F0502020204030204" pitchFamily="34" charset="0"/>
              </a:rPr>
              <a:t>Condizione dell'Ospite</a:t>
            </a:r>
          </a:p>
        </p:txBody>
      </p:sp>
      <p:sp>
        <p:nvSpPr>
          <p:cNvPr id="24" name="TextBox 23">
            <a:extLst>
              <a:ext uri="{FF2B5EF4-FFF2-40B4-BE49-F238E27FC236}">
                <a16:creationId xmlns:a16="http://schemas.microsoft.com/office/drawing/2014/main" id="{952C0993-D076-F9BC-26DF-85607963899F}"/>
              </a:ext>
            </a:extLst>
          </p:cNvPr>
          <p:cNvSpPr txBox="1"/>
          <p:nvPr/>
        </p:nvSpPr>
        <p:spPr>
          <a:xfrm>
            <a:off x="3553923" y="5139181"/>
            <a:ext cx="2224087" cy="150041"/>
          </a:xfrm>
          <a:prstGeom prst="rect">
            <a:avLst/>
          </a:prstGeom>
          <a:noFill/>
        </p:spPr>
        <p:txBody>
          <a:bodyPr wrap="square" lIns="0" tIns="0" rIns="0" bIns="0" anchor="t">
            <a:spAutoFit/>
          </a:bodyPr>
          <a:lstStyle/>
          <a:p>
            <a:pPr algn="l"/>
            <a:r>
              <a:rPr sz="975" b="1" i="0" u="none">
                <a:solidFill>
                  <a:srgbClr val="D97706"/>
                </a:solidFill>
                <a:latin typeface="Calibri" panose="020F0502020204030204" pitchFamily="34" charset="0"/>
                <a:cs typeface="Calibri" panose="020F0502020204030204" pitchFamily="34" charset="0"/>
              </a:rPr>
              <a:t>Deficit di Clearance</a:t>
            </a:r>
          </a:p>
        </p:txBody>
      </p:sp>
      <p:sp>
        <p:nvSpPr>
          <p:cNvPr id="25" name="TextBox 24">
            <a:extLst>
              <a:ext uri="{FF2B5EF4-FFF2-40B4-BE49-F238E27FC236}">
                <a16:creationId xmlns:a16="http://schemas.microsoft.com/office/drawing/2014/main" id="{2B502402-210E-1133-3D01-AFE7BE4B08CD}"/>
              </a:ext>
            </a:extLst>
          </p:cNvPr>
          <p:cNvSpPr txBox="1"/>
          <p:nvPr/>
        </p:nvSpPr>
        <p:spPr>
          <a:xfrm>
            <a:off x="6368561" y="5139181"/>
            <a:ext cx="2224087" cy="150041"/>
          </a:xfrm>
          <a:prstGeom prst="rect">
            <a:avLst/>
          </a:prstGeom>
          <a:noFill/>
        </p:spPr>
        <p:txBody>
          <a:bodyPr wrap="square" lIns="0" tIns="0" rIns="0" bIns="0" anchor="t">
            <a:spAutoFit/>
          </a:bodyPr>
          <a:lstStyle/>
          <a:p>
            <a:pPr algn="l"/>
            <a:r>
              <a:rPr sz="975" b="1" i="0" u="none">
                <a:solidFill>
                  <a:srgbClr val="DC2626"/>
                </a:solidFill>
                <a:latin typeface="Calibri" panose="020F0502020204030204" pitchFamily="34" charset="0"/>
                <a:cs typeface="Calibri" panose="020F0502020204030204" pitchFamily="34" charset="0"/>
              </a:rPr>
              <a:t>Killing Batterico Soppresso</a:t>
            </a:r>
          </a:p>
        </p:txBody>
      </p:sp>
      <p:sp>
        <p:nvSpPr>
          <p:cNvPr id="26" name="TextBox 25">
            <a:extLst>
              <a:ext uri="{FF2B5EF4-FFF2-40B4-BE49-F238E27FC236}">
                <a16:creationId xmlns:a16="http://schemas.microsoft.com/office/drawing/2014/main" id="{A0AAA1DD-0074-1B88-E2FA-2540681A5F56}"/>
              </a:ext>
            </a:extLst>
          </p:cNvPr>
          <p:cNvSpPr txBox="1"/>
          <p:nvPr/>
        </p:nvSpPr>
        <p:spPr>
          <a:xfrm>
            <a:off x="9183198" y="5139181"/>
            <a:ext cx="2224087" cy="150041"/>
          </a:xfrm>
          <a:prstGeom prst="rect">
            <a:avLst/>
          </a:prstGeom>
          <a:noFill/>
        </p:spPr>
        <p:txBody>
          <a:bodyPr wrap="square" lIns="0" tIns="0" rIns="0" bIns="0" anchor="t">
            <a:spAutoFit/>
          </a:bodyPr>
          <a:lstStyle/>
          <a:p>
            <a:pPr algn="l"/>
            <a:r>
              <a:rPr sz="975" b="1" i="0" u="none">
                <a:solidFill>
                  <a:srgbClr val="7C3AED"/>
                </a:solidFill>
                <a:latin typeface="Calibri" panose="020F0502020204030204" pitchFamily="34" charset="0"/>
                <a:cs typeface="Calibri" panose="020F0502020204030204" pitchFamily="34" charset="0"/>
              </a:rPr>
              <a:t>Barriera Compromessa</a:t>
            </a:r>
          </a:p>
        </p:txBody>
      </p:sp>
      <p:sp>
        <p:nvSpPr>
          <p:cNvPr id="27" name="TextBox 26">
            <a:extLst>
              <a:ext uri="{FF2B5EF4-FFF2-40B4-BE49-F238E27FC236}">
                <a16:creationId xmlns:a16="http://schemas.microsoft.com/office/drawing/2014/main" id="{AB5E812D-7DD8-EB90-5466-4A52D1B8DFA2}"/>
              </a:ext>
            </a:extLst>
          </p:cNvPr>
          <p:cNvSpPr txBox="1"/>
          <p:nvPr/>
        </p:nvSpPr>
        <p:spPr>
          <a:xfrm>
            <a:off x="739286" y="3303238"/>
            <a:ext cx="1665199" cy="219291"/>
          </a:xfrm>
          <a:prstGeom prst="rect">
            <a:avLst/>
          </a:prstGeom>
          <a:noFill/>
        </p:spPr>
        <p:txBody>
          <a:bodyPr wrap="none" lIns="0" tIns="0" rIns="0" bIns="0" anchor="t">
            <a:spAutoFit/>
          </a:bodyPr>
          <a:lstStyle/>
          <a:p>
            <a:pPr algn="l"/>
            <a:r>
              <a:rPr sz="1425" b="1" i="0" u="none">
                <a:solidFill>
                  <a:srgbClr val="0F172A"/>
                </a:solidFill>
                <a:latin typeface="Calibri" panose="020F0502020204030204" pitchFamily="34" charset="0"/>
                <a:cs typeface="Calibri" panose="020F0502020204030204" pitchFamily="34" charset="0"/>
              </a:rPr>
              <a:t>Flogosi Cronica Basale</a:t>
            </a:r>
          </a:p>
        </p:txBody>
      </p:sp>
      <p:sp>
        <p:nvSpPr>
          <p:cNvPr id="28" name="TextBox 27">
            <a:extLst>
              <a:ext uri="{FF2B5EF4-FFF2-40B4-BE49-F238E27FC236}">
                <a16:creationId xmlns:a16="http://schemas.microsoft.com/office/drawing/2014/main" id="{6A939BE0-B50E-4FD5-D5C2-3877F4EFFC47}"/>
              </a:ext>
            </a:extLst>
          </p:cNvPr>
          <p:cNvSpPr txBox="1"/>
          <p:nvPr/>
        </p:nvSpPr>
        <p:spPr>
          <a:xfrm>
            <a:off x="739286" y="3608038"/>
            <a:ext cx="2224087" cy="1012713"/>
          </a:xfrm>
          <a:prstGeom prst="rect">
            <a:avLst/>
          </a:prstGeom>
          <a:noFill/>
        </p:spPr>
        <p:txBody>
          <a:bodyPr wrap="square" lIns="0" tIns="0" rIns="0" bIns="0" anchor="t">
            <a:spAutoFit/>
          </a:bodyPr>
          <a:lstStyle/>
          <a:p>
            <a:pPr algn="l">
              <a:lnSpc>
                <a:spcPts val="1631"/>
              </a:lnSpc>
            </a:pPr>
            <a:r>
              <a:rPr sz="1125" b="0" i="0" u="none" dirty="0" err="1">
                <a:solidFill>
                  <a:srgbClr val="475569"/>
                </a:solidFill>
                <a:latin typeface="Calibri" panose="020F0502020204030204" pitchFamily="34" charset="0"/>
                <a:cs typeface="Calibri" panose="020F0502020204030204" pitchFamily="34" charset="0"/>
              </a:rPr>
              <a:t>L'ipertrofia</a:t>
            </a:r>
            <a:r>
              <a:rPr sz="1125" b="0" i="0" u="none" dirty="0">
                <a:solidFill>
                  <a:srgbClr val="475569"/>
                </a:solidFill>
                <a:latin typeface="Calibri" panose="020F0502020204030204" pitchFamily="34" charset="0"/>
                <a:cs typeface="Calibri" panose="020F0502020204030204" pitchFamily="34" charset="0"/>
              </a:rPr>
              <a:t> </a:t>
            </a:r>
            <a:r>
              <a:rPr sz="1125" b="0" i="0" u="none" dirty="0" err="1">
                <a:solidFill>
                  <a:srgbClr val="475569"/>
                </a:solidFill>
                <a:latin typeface="Calibri" panose="020F0502020204030204" pitchFamily="34" charset="0"/>
                <a:cs typeface="Calibri" panose="020F0502020204030204" pitchFamily="34" charset="0"/>
              </a:rPr>
              <a:t>adipocitaria</a:t>
            </a:r>
            <a:r>
              <a:rPr sz="1125" b="0" i="0" u="none" dirty="0">
                <a:solidFill>
                  <a:srgbClr val="475569"/>
                </a:solidFill>
                <a:latin typeface="Calibri" panose="020F0502020204030204" pitchFamily="34" charset="0"/>
                <a:cs typeface="Calibri" panose="020F0502020204030204" pitchFamily="34" charset="0"/>
              </a:rPr>
              <a:t> </a:t>
            </a:r>
            <a:r>
              <a:rPr sz="1125" b="0" i="0" u="none" dirty="0" err="1">
                <a:solidFill>
                  <a:srgbClr val="475569"/>
                </a:solidFill>
                <a:latin typeface="Calibri" panose="020F0502020204030204" pitchFamily="34" charset="0"/>
                <a:cs typeface="Calibri" panose="020F0502020204030204" pitchFamily="34" charset="0"/>
              </a:rPr>
              <a:t>viscerale</a:t>
            </a:r>
            <a:r>
              <a:rPr sz="1125" b="0" i="0" u="none" dirty="0">
                <a:solidFill>
                  <a:srgbClr val="475569"/>
                </a:solidFill>
                <a:latin typeface="Calibri" panose="020F0502020204030204" pitchFamily="34" charset="0"/>
                <a:cs typeface="Calibri" panose="020F0502020204030204" pitchFamily="34" charset="0"/>
              </a:rPr>
              <a:t> genera </a:t>
            </a:r>
            <a:r>
              <a:rPr sz="1125" b="0" i="0" u="none" dirty="0" err="1">
                <a:solidFill>
                  <a:srgbClr val="475569"/>
                </a:solidFill>
                <a:latin typeface="Calibri" panose="020F0502020204030204" pitchFamily="34" charset="0"/>
                <a:cs typeface="Calibri" panose="020F0502020204030204" pitchFamily="34" charset="0"/>
              </a:rPr>
              <a:t>iperproduzione</a:t>
            </a:r>
            <a:r>
              <a:rPr sz="1125" b="0" i="0" u="none" dirty="0">
                <a:solidFill>
                  <a:srgbClr val="475569"/>
                </a:solidFill>
                <a:latin typeface="Calibri" panose="020F0502020204030204" pitchFamily="34" charset="0"/>
                <a:cs typeface="Calibri" panose="020F0502020204030204" pitchFamily="34" charset="0"/>
              </a:rPr>
              <a:t> continua di </a:t>
            </a:r>
            <a:r>
              <a:rPr sz="1125" b="0" i="0" u="none" dirty="0" err="1">
                <a:solidFill>
                  <a:srgbClr val="475569"/>
                </a:solidFill>
                <a:latin typeface="Calibri" panose="020F0502020204030204" pitchFamily="34" charset="0"/>
                <a:cs typeface="Calibri" panose="020F0502020204030204" pitchFamily="34" charset="0"/>
              </a:rPr>
              <a:t>citochine</a:t>
            </a:r>
            <a:r>
              <a:rPr sz="1125" b="0" i="0" u="none" dirty="0">
                <a:solidFill>
                  <a:srgbClr val="475569"/>
                </a:solidFill>
                <a:latin typeface="Calibri" panose="020F0502020204030204" pitchFamily="34" charset="0"/>
                <a:cs typeface="Calibri" panose="020F0502020204030204" pitchFamily="34" charset="0"/>
              </a:rPr>
              <a:t> </a:t>
            </a:r>
            <a:r>
              <a:rPr sz="1125" b="0" i="0" u="none" dirty="0" err="1">
                <a:solidFill>
                  <a:srgbClr val="475569"/>
                </a:solidFill>
                <a:latin typeface="Calibri" panose="020F0502020204030204" pitchFamily="34" charset="0"/>
                <a:cs typeface="Calibri" panose="020F0502020204030204" pitchFamily="34" charset="0"/>
              </a:rPr>
              <a:t>infiammatorie</a:t>
            </a:r>
            <a:r>
              <a:rPr sz="1125" b="0" i="0" u="none" dirty="0">
                <a:solidFill>
                  <a:srgbClr val="475569"/>
                </a:solidFill>
                <a:latin typeface="Calibri" panose="020F0502020204030204" pitchFamily="34" charset="0"/>
                <a:cs typeface="Calibri" panose="020F0502020204030204" pitchFamily="34" charset="0"/>
              </a:rPr>
              <a:t> (</a:t>
            </a:r>
            <a:r>
              <a:rPr sz="1125" b="1" i="0" u="none" dirty="0">
                <a:solidFill>
                  <a:srgbClr val="475569"/>
                </a:solidFill>
                <a:latin typeface="Calibri" panose="020F0502020204030204" pitchFamily="34" charset="0"/>
                <a:cs typeface="Calibri" panose="020F0502020204030204" pitchFamily="34" charset="0"/>
              </a:rPr>
              <a:t>IL-6, TNF-α, </a:t>
            </a:r>
            <a:r>
              <a:rPr sz="1125" b="1" i="0" u="none" dirty="0" err="1">
                <a:solidFill>
                  <a:srgbClr val="475569"/>
                </a:solidFill>
                <a:latin typeface="Calibri" panose="020F0502020204030204" pitchFamily="34" charset="0"/>
                <a:cs typeface="Calibri" panose="020F0502020204030204" pitchFamily="34" charset="0"/>
              </a:rPr>
              <a:t>leptina</a:t>
            </a:r>
            <a:r>
              <a:rPr sz="1125" b="0" i="0" u="none" dirty="0">
                <a:solidFill>
                  <a:srgbClr val="475569"/>
                </a:solidFill>
                <a:latin typeface="Calibri" panose="020F0502020204030204" pitchFamily="34" charset="0"/>
                <a:cs typeface="Calibri" panose="020F0502020204030204" pitchFamily="34" charset="0"/>
              </a:rPr>
              <a:t>), </a:t>
            </a:r>
            <a:r>
              <a:rPr sz="1125" b="0" i="0" u="none" dirty="0" err="1">
                <a:solidFill>
                  <a:srgbClr val="475569"/>
                </a:solidFill>
                <a:latin typeface="Calibri" panose="020F0502020204030204" pitchFamily="34" charset="0"/>
                <a:cs typeface="Calibri" panose="020F0502020204030204" pitchFamily="34" charset="0"/>
              </a:rPr>
              <a:t>esaurendo</a:t>
            </a:r>
            <a:r>
              <a:rPr sz="1125" b="0" i="0" u="none" dirty="0">
                <a:solidFill>
                  <a:srgbClr val="475569"/>
                </a:solidFill>
                <a:latin typeface="Calibri" panose="020F0502020204030204" pitchFamily="34" charset="0"/>
                <a:cs typeface="Calibri" panose="020F0502020204030204" pitchFamily="34" charset="0"/>
              </a:rPr>
              <a:t> le </a:t>
            </a:r>
            <a:r>
              <a:rPr sz="1125" b="0" i="0" u="none" dirty="0" err="1">
                <a:solidFill>
                  <a:srgbClr val="475569"/>
                </a:solidFill>
                <a:latin typeface="Calibri" panose="020F0502020204030204" pitchFamily="34" charset="0"/>
                <a:cs typeface="Calibri" panose="020F0502020204030204" pitchFamily="34" charset="0"/>
              </a:rPr>
              <a:t>riserve</a:t>
            </a:r>
            <a:r>
              <a:rPr sz="1125" b="0" i="0" u="none" dirty="0">
                <a:solidFill>
                  <a:srgbClr val="475569"/>
                </a:solidFill>
                <a:latin typeface="Calibri" panose="020F0502020204030204" pitchFamily="34" charset="0"/>
                <a:cs typeface="Calibri" panose="020F0502020204030204" pitchFamily="34" charset="0"/>
              </a:rPr>
              <a:t> di </a:t>
            </a:r>
            <a:r>
              <a:rPr sz="1125" b="0" i="0" u="none" dirty="0" err="1">
                <a:solidFill>
                  <a:srgbClr val="475569"/>
                </a:solidFill>
                <a:latin typeface="Calibri" panose="020F0502020204030204" pitchFamily="34" charset="0"/>
                <a:cs typeface="Calibri" panose="020F0502020204030204" pitchFamily="34" charset="0"/>
              </a:rPr>
              <a:t>risposta</a:t>
            </a:r>
            <a:r>
              <a:rPr sz="1125" b="0" i="0" u="none" dirty="0">
                <a:solidFill>
                  <a:srgbClr val="475569"/>
                </a:solidFill>
                <a:latin typeface="Calibri" panose="020F0502020204030204" pitchFamily="34" charset="0"/>
                <a:cs typeface="Calibri" panose="020F0502020204030204" pitchFamily="34" charset="0"/>
              </a:rPr>
              <a:t> acuta.</a:t>
            </a:r>
          </a:p>
        </p:txBody>
      </p:sp>
      <p:sp>
        <p:nvSpPr>
          <p:cNvPr id="29" name="TextBox 28">
            <a:extLst>
              <a:ext uri="{FF2B5EF4-FFF2-40B4-BE49-F238E27FC236}">
                <a16:creationId xmlns:a16="http://schemas.microsoft.com/office/drawing/2014/main" id="{E71B1AB5-FD9B-E3F6-ECB6-B79D0D08D027}"/>
              </a:ext>
            </a:extLst>
          </p:cNvPr>
          <p:cNvSpPr txBox="1"/>
          <p:nvPr/>
        </p:nvSpPr>
        <p:spPr>
          <a:xfrm>
            <a:off x="3553923" y="3303238"/>
            <a:ext cx="1368516" cy="219291"/>
          </a:xfrm>
          <a:prstGeom prst="rect">
            <a:avLst/>
          </a:prstGeom>
          <a:noFill/>
        </p:spPr>
        <p:txBody>
          <a:bodyPr wrap="none" lIns="0" tIns="0" rIns="0" bIns="0" anchor="t">
            <a:spAutoFit/>
          </a:bodyPr>
          <a:lstStyle/>
          <a:p>
            <a:pPr algn="l"/>
            <a:r>
              <a:rPr sz="1425" b="1" i="0" u="none">
                <a:solidFill>
                  <a:srgbClr val="0F172A"/>
                </a:solidFill>
                <a:latin typeface="Calibri" panose="020F0502020204030204" pitchFamily="34" charset="0"/>
                <a:cs typeface="Calibri" panose="020F0502020204030204" pitchFamily="34" charset="0"/>
              </a:rPr>
              <a:t>Polarizzazione M1</a:t>
            </a:r>
          </a:p>
        </p:txBody>
      </p:sp>
      <p:sp>
        <p:nvSpPr>
          <p:cNvPr id="30" name="TextBox 29">
            <a:extLst>
              <a:ext uri="{FF2B5EF4-FFF2-40B4-BE49-F238E27FC236}">
                <a16:creationId xmlns:a16="http://schemas.microsoft.com/office/drawing/2014/main" id="{4F843A2F-5AEA-B201-B2F2-B1A5439DB76E}"/>
              </a:ext>
            </a:extLst>
          </p:cNvPr>
          <p:cNvSpPr txBox="1"/>
          <p:nvPr/>
        </p:nvSpPr>
        <p:spPr>
          <a:xfrm>
            <a:off x="3553923" y="3608038"/>
            <a:ext cx="2224087" cy="1012713"/>
          </a:xfrm>
          <a:prstGeom prst="rect">
            <a:avLst/>
          </a:prstGeom>
          <a:noFill/>
        </p:spPr>
        <p:txBody>
          <a:bodyPr wrap="square" lIns="0" tIns="0" rIns="0" bIns="0" anchor="t">
            <a:spAutoFit/>
          </a:bodyPr>
          <a:lstStyle/>
          <a:p>
            <a:pPr algn="l">
              <a:lnSpc>
                <a:spcPts val="1631"/>
              </a:lnSpc>
            </a:pPr>
            <a:r>
              <a:rPr sz="1125" b="0" i="0" u="none">
                <a:solidFill>
                  <a:srgbClr val="475569"/>
                </a:solidFill>
                <a:latin typeface="Calibri" panose="020F0502020204030204" pitchFamily="34" charset="0"/>
                <a:cs typeface="Calibri" panose="020F0502020204030204" pitchFamily="34" charset="0"/>
              </a:rPr>
              <a:t>Shift macrofagico dal fenotipo riparativo M2 al fenotipo citotossico </a:t>
            </a:r>
            <a:r>
              <a:rPr sz="1125" b="1" i="0" u="none">
                <a:solidFill>
                  <a:srgbClr val="475569"/>
                </a:solidFill>
                <a:latin typeface="Calibri" panose="020F0502020204030204" pitchFamily="34" charset="0"/>
                <a:cs typeface="Calibri" panose="020F0502020204030204" pitchFamily="34" charset="0"/>
              </a:rPr>
              <a:t>M1</a:t>
            </a:r>
            <a:r>
              <a:rPr sz="1125" b="0" i="0" u="none">
                <a:solidFill>
                  <a:srgbClr val="475569"/>
                </a:solidFill>
                <a:latin typeface="Calibri" panose="020F0502020204030204" pitchFamily="34" charset="0"/>
                <a:cs typeface="Calibri" panose="020F0502020204030204" pitchFamily="34" charset="0"/>
              </a:rPr>
              <a:t>. Formazione di </a:t>
            </a:r>
            <a:r>
              <a:rPr sz="1125" b="0" i="1" u="none">
                <a:solidFill>
                  <a:srgbClr val="475569"/>
                </a:solidFill>
                <a:latin typeface="Calibri" panose="020F0502020204030204" pitchFamily="34" charset="0"/>
                <a:cs typeface="Calibri" panose="020F0502020204030204" pitchFamily="34" charset="0"/>
              </a:rPr>
              <a:t>crown-like structures</a:t>
            </a:r>
            <a:r>
              <a:rPr sz="1125" b="0" i="0" u="none">
                <a:solidFill>
                  <a:srgbClr val="475569"/>
                </a:solidFill>
                <a:latin typeface="Calibri" panose="020F0502020204030204" pitchFamily="34" charset="0"/>
                <a:cs typeface="Calibri" panose="020F0502020204030204" pitchFamily="34" charset="0"/>
              </a:rPr>
              <a:t> incapaci di fagocitosi batterica efficiente.</a:t>
            </a:r>
          </a:p>
        </p:txBody>
      </p:sp>
      <p:sp>
        <p:nvSpPr>
          <p:cNvPr id="31" name="TextBox 30">
            <a:extLst>
              <a:ext uri="{FF2B5EF4-FFF2-40B4-BE49-F238E27FC236}">
                <a16:creationId xmlns:a16="http://schemas.microsoft.com/office/drawing/2014/main" id="{9C15B64E-BF4F-6BC7-41B1-7481E5BACAEB}"/>
              </a:ext>
            </a:extLst>
          </p:cNvPr>
          <p:cNvSpPr txBox="1"/>
          <p:nvPr/>
        </p:nvSpPr>
        <p:spPr>
          <a:xfrm>
            <a:off x="6368561" y="3303238"/>
            <a:ext cx="1701813" cy="219291"/>
          </a:xfrm>
          <a:prstGeom prst="rect">
            <a:avLst/>
          </a:prstGeom>
          <a:noFill/>
        </p:spPr>
        <p:txBody>
          <a:bodyPr wrap="none" lIns="0" tIns="0" rIns="0" bIns="0" anchor="t">
            <a:spAutoFit/>
          </a:bodyPr>
          <a:lstStyle/>
          <a:p>
            <a:pPr algn="l"/>
            <a:r>
              <a:rPr sz="1425" b="1" i="0" u="none">
                <a:solidFill>
                  <a:srgbClr val="0F172A"/>
                </a:solidFill>
                <a:latin typeface="Calibri" panose="020F0502020204030204" pitchFamily="34" charset="0"/>
                <a:cs typeface="Calibri" panose="020F0502020204030204" pitchFamily="34" charset="0"/>
              </a:rPr>
              <a:t>Disfunzione Neutrofila</a:t>
            </a:r>
          </a:p>
        </p:txBody>
      </p:sp>
      <p:sp>
        <p:nvSpPr>
          <p:cNvPr id="32" name="TextBox 31">
            <a:extLst>
              <a:ext uri="{FF2B5EF4-FFF2-40B4-BE49-F238E27FC236}">
                <a16:creationId xmlns:a16="http://schemas.microsoft.com/office/drawing/2014/main" id="{FA32BA28-B97E-CCD6-736F-907F13F3F5EA}"/>
              </a:ext>
            </a:extLst>
          </p:cNvPr>
          <p:cNvSpPr txBox="1"/>
          <p:nvPr/>
        </p:nvSpPr>
        <p:spPr>
          <a:xfrm>
            <a:off x="6368561" y="3608038"/>
            <a:ext cx="2224087" cy="1012713"/>
          </a:xfrm>
          <a:prstGeom prst="rect">
            <a:avLst/>
          </a:prstGeom>
          <a:noFill/>
        </p:spPr>
        <p:txBody>
          <a:bodyPr wrap="square" lIns="0" tIns="0" rIns="0" bIns="0" anchor="t">
            <a:spAutoFit/>
          </a:bodyPr>
          <a:lstStyle/>
          <a:p>
            <a:pPr algn="l">
              <a:lnSpc>
                <a:spcPts val="1631"/>
              </a:lnSpc>
            </a:pPr>
            <a:r>
              <a:rPr sz="1125" b="0" i="0" u="none">
                <a:solidFill>
                  <a:srgbClr val="475569"/>
                </a:solidFill>
                <a:latin typeface="Calibri" panose="020F0502020204030204" pitchFamily="34" charset="0"/>
                <a:cs typeface="Calibri" panose="020F0502020204030204" pitchFamily="34" charset="0"/>
              </a:rPr>
              <a:t>Marcata inibizione della chemiotassi verso il sito chirurgico e caduta dell'attività </a:t>
            </a:r>
            <a:r>
              <a:rPr sz="1125" b="1" i="0" u="none">
                <a:solidFill>
                  <a:srgbClr val="475569"/>
                </a:solidFill>
                <a:latin typeface="Calibri" panose="020F0502020204030204" pitchFamily="34" charset="0"/>
                <a:cs typeface="Calibri" panose="020F0502020204030204" pitchFamily="34" charset="0"/>
              </a:rPr>
              <a:t>NADPH ossidasi</a:t>
            </a:r>
            <a:r>
              <a:rPr sz="1125" b="0" i="0" u="none">
                <a:solidFill>
                  <a:srgbClr val="475569"/>
                </a:solidFill>
                <a:latin typeface="Calibri" panose="020F0502020204030204" pitchFamily="34" charset="0"/>
                <a:cs typeface="Calibri" panose="020F0502020204030204" pitchFamily="34" charset="0"/>
              </a:rPr>
              <a:t> con blocco del </a:t>
            </a:r>
            <a:r>
              <a:rPr sz="1125" b="0" i="1" u="none">
                <a:solidFill>
                  <a:srgbClr val="475569"/>
                </a:solidFill>
                <a:latin typeface="Calibri" panose="020F0502020204030204" pitchFamily="34" charset="0"/>
                <a:cs typeface="Calibri" panose="020F0502020204030204" pitchFamily="34" charset="0"/>
              </a:rPr>
              <a:t>respiratory burst</a:t>
            </a:r>
            <a:r>
              <a:rPr sz="1125" b="0" i="0" u="none">
                <a:solidFill>
                  <a:srgbClr val="475569"/>
                </a:solidFill>
                <a:latin typeface="Calibri" panose="020F0502020204030204" pitchFamily="34" charset="0"/>
                <a:cs typeface="Calibri" panose="020F0502020204030204" pitchFamily="34" charset="0"/>
              </a:rPr>
              <a:t> battericida.</a:t>
            </a:r>
          </a:p>
        </p:txBody>
      </p:sp>
      <p:sp>
        <p:nvSpPr>
          <p:cNvPr id="33" name="TextBox 32">
            <a:extLst>
              <a:ext uri="{FF2B5EF4-FFF2-40B4-BE49-F238E27FC236}">
                <a16:creationId xmlns:a16="http://schemas.microsoft.com/office/drawing/2014/main" id="{8D67C1D5-FD06-0481-04E5-A24D96201F5A}"/>
              </a:ext>
            </a:extLst>
          </p:cNvPr>
          <p:cNvSpPr txBox="1"/>
          <p:nvPr/>
        </p:nvSpPr>
        <p:spPr>
          <a:xfrm>
            <a:off x="9183198" y="3303238"/>
            <a:ext cx="2335291" cy="219291"/>
          </a:xfrm>
          <a:prstGeom prst="rect">
            <a:avLst/>
          </a:prstGeom>
          <a:noFill/>
        </p:spPr>
        <p:txBody>
          <a:bodyPr wrap="square" lIns="0" tIns="0" rIns="0" bIns="0" anchor="t">
            <a:spAutoFit/>
          </a:bodyPr>
          <a:lstStyle/>
          <a:p>
            <a:pPr algn="l"/>
            <a:r>
              <a:rPr sz="1425" b="1" i="0" u="none">
                <a:solidFill>
                  <a:srgbClr val="0F172A"/>
                </a:solidFill>
                <a:latin typeface="Calibri" panose="020F0502020204030204" pitchFamily="34" charset="0"/>
                <a:cs typeface="Calibri" panose="020F0502020204030204" pitchFamily="34" charset="0"/>
              </a:rPr>
              <a:t>Deficit Micronutrizionale</a:t>
            </a:r>
          </a:p>
        </p:txBody>
      </p:sp>
      <p:sp>
        <p:nvSpPr>
          <p:cNvPr id="34" name="TextBox 33">
            <a:extLst>
              <a:ext uri="{FF2B5EF4-FFF2-40B4-BE49-F238E27FC236}">
                <a16:creationId xmlns:a16="http://schemas.microsoft.com/office/drawing/2014/main" id="{39E8FCEC-9113-F521-2AA7-4EFBEA86C2F5}"/>
              </a:ext>
            </a:extLst>
          </p:cNvPr>
          <p:cNvSpPr txBox="1"/>
          <p:nvPr/>
        </p:nvSpPr>
        <p:spPr>
          <a:xfrm>
            <a:off x="9183198" y="3836638"/>
            <a:ext cx="2224087" cy="807529"/>
          </a:xfrm>
          <a:prstGeom prst="rect">
            <a:avLst/>
          </a:prstGeom>
          <a:noFill/>
        </p:spPr>
        <p:txBody>
          <a:bodyPr wrap="square" lIns="0" tIns="0" rIns="0" bIns="0" anchor="t">
            <a:spAutoFit/>
          </a:bodyPr>
          <a:lstStyle/>
          <a:p>
            <a:pPr algn="l">
              <a:lnSpc>
                <a:spcPts val="1631"/>
              </a:lnSpc>
            </a:pPr>
            <a:r>
              <a:rPr sz="1125" b="0" i="0" u="none">
                <a:solidFill>
                  <a:srgbClr val="475569"/>
                </a:solidFill>
                <a:latin typeface="Calibri" panose="020F0502020204030204" pitchFamily="34" charset="0"/>
                <a:cs typeface="Calibri" panose="020F0502020204030204" pitchFamily="34" charset="0"/>
              </a:rPr>
              <a:t>L'ipovitaminosi D subclinica sopprime la trascrizione dei peptidi antimicrobici endogeni (</a:t>
            </a:r>
            <a:r>
              <a:rPr sz="1125" b="1" i="0" u="none">
                <a:solidFill>
                  <a:srgbClr val="475569"/>
                </a:solidFill>
                <a:latin typeface="Calibri" panose="020F0502020204030204" pitchFamily="34" charset="0"/>
                <a:cs typeface="Calibri" panose="020F0502020204030204" pitchFamily="34" charset="0"/>
              </a:rPr>
              <a:t>catelicidina LL-37</a:t>
            </a:r>
            <a:r>
              <a:rPr sz="1125" b="0" i="0" u="none">
                <a:solidFill>
                  <a:srgbClr val="475569"/>
                </a:solidFill>
                <a:latin typeface="Calibri" panose="020F0502020204030204" pitchFamily="34" charset="0"/>
                <a:cs typeface="Calibri" panose="020F0502020204030204" pitchFamily="34" charset="0"/>
              </a:rPr>
              <a:t>) e riduce l'integrità endoteliale.</a:t>
            </a:r>
          </a:p>
        </p:txBody>
      </p:sp>
    </p:spTree>
    <p:extLst>
      <p:ext uri="{BB962C8B-B14F-4D97-AF65-F5344CB8AC3E}">
        <p14:creationId xmlns:p14="http://schemas.microsoft.com/office/powerpoint/2010/main" val="35915776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ppt_x"/>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ppt_x"/>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ppt_x"/>
                                          </p:val>
                                        </p:tav>
                                        <p:tav tm="100000">
                                          <p:val>
                                            <p:strVal val="#ppt_x"/>
                                          </p:val>
                                        </p:tav>
                                      </p:tavLst>
                                    </p:anim>
                                    <p:anim calcmode="lin" valueType="num">
                                      <p:cBhvr additive="base">
                                        <p:cTn id="54" dur="500" fill="hold"/>
                                        <p:tgtEl>
                                          <p:spTgt spid="2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additive="base">
                                        <p:cTn id="57" dur="500" fill="hold"/>
                                        <p:tgtEl>
                                          <p:spTgt spid="31"/>
                                        </p:tgtEl>
                                        <p:attrNameLst>
                                          <p:attrName>ppt_x</p:attrName>
                                        </p:attrNameLst>
                                      </p:cBhvr>
                                      <p:tavLst>
                                        <p:tav tm="0">
                                          <p:val>
                                            <p:strVal val="#ppt_x"/>
                                          </p:val>
                                        </p:tav>
                                        <p:tav tm="100000">
                                          <p:val>
                                            <p:strVal val="#ppt_x"/>
                                          </p:val>
                                        </p:tav>
                                      </p:tavLst>
                                    </p:anim>
                                    <p:anim calcmode="lin" valueType="num">
                                      <p:cBhvr additive="base">
                                        <p:cTn id="58" dur="500" fill="hold"/>
                                        <p:tgtEl>
                                          <p:spTgt spid="3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fill="hold"/>
                                        <p:tgtEl>
                                          <p:spTgt spid="32"/>
                                        </p:tgtEl>
                                        <p:attrNameLst>
                                          <p:attrName>ppt_x</p:attrName>
                                        </p:attrNameLst>
                                      </p:cBhvr>
                                      <p:tavLst>
                                        <p:tav tm="0">
                                          <p:val>
                                            <p:strVal val="#ppt_x"/>
                                          </p:val>
                                        </p:tav>
                                        <p:tav tm="100000">
                                          <p:val>
                                            <p:strVal val="#ppt_x"/>
                                          </p:val>
                                        </p:tav>
                                      </p:tavLst>
                                    </p:anim>
                                    <p:anim calcmode="lin" valueType="num">
                                      <p:cBhvr additive="base">
                                        <p:cTn id="6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ppt_x"/>
                                          </p:val>
                                        </p:tav>
                                        <p:tav tm="100000">
                                          <p:val>
                                            <p:strVal val="#ppt_x"/>
                                          </p:val>
                                        </p:tav>
                                      </p:tavLst>
                                    </p:anim>
                                    <p:anim calcmode="lin" valueType="num">
                                      <p:cBhvr additive="base">
                                        <p:cTn id="72" dur="500" fill="hold"/>
                                        <p:tgtEl>
                                          <p:spTgt spid="14"/>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fill="hold"/>
                                        <p:tgtEl>
                                          <p:spTgt spid="22"/>
                                        </p:tgtEl>
                                        <p:attrNameLst>
                                          <p:attrName>ppt_x</p:attrName>
                                        </p:attrNameLst>
                                      </p:cBhvr>
                                      <p:tavLst>
                                        <p:tav tm="0">
                                          <p:val>
                                            <p:strVal val="#ppt_x"/>
                                          </p:val>
                                        </p:tav>
                                        <p:tav tm="100000">
                                          <p:val>
                                            <p:strVal val="#ppt_x"/>
                                          </p:val>
                                        </p:tav>
                                      </p:tavLst>
                                    </p:anim>
                                    <p:anim calcmode="lin" valueType="num">
                                      <p:cBhvr additive="base">
                                        <p:cTn id="80" dur="500" fill="hold"/>
                                        <p:tgtEl>
                                          <p:spTgt spid="2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fill="hold"/>
                                        <p:tgtEl>
                                          <p:spTgt spid="26"/>
                                        </p:tgtEl>
                                        <p:attrNameLst>
                                          <p:attrName>ppt_x</p:attrName>
                                        </p:attrNameLst>
                                      </p:cBhvr>
                                      <p:tavLst>
                                        <p:tav tm="0">
                                          <p:val>
                                            <p:strVal val="#ppt_x"/>
                                          </p:val>
                                        </p:tav>
                                        <p:tav tm="100000">
                                          <p:val>
                                            <p:strVal val="#ppt_x"/>
                                          </p:val>
                                        </p:tav>
                                      </p:tavLst>
                                    </p:anim>
                                    <p:anim calcmode="lin" valueType="num">
                                      <p:cBhvr additive="base">
                                        <p:cTn id="84" dur="500" fill="hold"/>
                                        <p:tgtEl>
                                          <p:spTgt spid="26"/>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 calcmode="lin" valueType="num">
                                      <p:cBhvr additive="base">
                                        <p:cTn id="87" dur="500" fill="hold"/>
                                        <p:tgtEl>
                                          <p:spTgt spid="33"/>
                                        </p:tgtEl>
                                        <p:attrNameLst>
                                          <p:attrName>ppt_x</p:attrName>
                                        </p:attrNameLst>
                                      </p:cBhvr>
                                      <p:tavLst>
                                        <p:tav tm="0">
                                          <p:val>
                                            <p:strVal val="#ppt_x"/>
                                          </p:val>
                                        </p:tav>
                                        <p:tav tm="100000">
                                          <p:val>
                                            <p:strVal val="#ppt_x"/>
                                          </p:val>
                                        </p:tav>
                                      </p:tavLst>
                                    </p:anim>
                                    <p:anim calcmode="lin" valueType="num">
                                      <p:cBhvr additive="base">
                                        <p:cTn id="88" dur="500" fill="hold"/>
                                        <p:tgtEl>
                                          <p:spTgt spid="33"/>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additive="base">
                                        <p:cTn id="91" dur="500" fill="hold"/>
                                        <p:tgtEl>
                                          <p:spTgt spid="34"/>
                                        </p:tgtEl>
                                        <p:attrNameLst>
                                          <p:attrName>ppt_x</p:attrName>
                                        </p:attrNameLst>
                                      </p:cBhvr>
                                      <p:tavLst>
                                        <p:tav tm="0">
                                          <p:val>
                                            <p:strVal val="#ppt_x"/>
                                          </p:val>
                                        </p:tav>
                                        <p:tav tm="100000">
                                          <p:val>
                                            <p:strVal val="#ppt_x"/>
                                          </p:val>
                                        </p:tav>
                                      </p:tavLst>
                                    </p:anim>
                                    <p:anim calcmode="lin" valueType="num">
                                      <p:cBhvr additive="base">
                                        <p:cTn id="9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24" grpId="0"/>
      <p:bldP spid="25" grpId="0"/>
      <p:bldP spid="26" grpId="0"/>
      <p:bldP spid="29" grpId="0"/>
      <p:bldP spid="30" grpId="0"/>
      <p:bldP spid="31" grpId="0"/>
      <p:bldP spid="32"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C9FE5-DDCA-7652-DF09-CF126CE67098}"/>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96FDBF1F-E146-09E2-0DD0-2C212E1DAE02}"/>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0E4306C7-9EB0-F681-3137-A367014CD6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D38E25B4-9D91-04A2-9CDA-E518A98676ED}"/>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8BE52772-462E-5305-4648-6CF4A35AB358}"/>
              </a:ext>
            </a:extLst>
          </p:cNvPr>
          <p:cNvSpPr txBox="1"/>
          <p:nvPr/>
        </p:nvSpPr>
        <p:spPr>
          <a:xfrm>
            <a:off x="11762986" y="6488667"/>
            <a:ext cx="301686" cy="369332"/>
          </a:xfrm>
          <a:prstGeom prst="rect">
            <a:avLst/>
          </a:prstGeom>
          <a:noFill/>
        </p:spPr>
        <p:txBody>
          <a:bodyPr wrap="none" rtlCol="0">
            <a:spAutoFit/>
          </a:bodyPr>
          <a:lstStyle/>
          <a:p>
            <a:r>
              <a:rPr lang="it-IT" dirty="0"/>
              <a:t>5</a:t>
            </a:r>
          </a:p>
        </p:txBody>
      </p:sp>
      <p:sp>
        <p:nvSpPr>
          <p:cNvPr id="6" name="Titolo 2">
            <a:extLst>
              <a:ext uri="{FF2B5EF4-FFF2-40B4-BE49-F238E27FC236}">
                <a16:creationId xmlns:a16="http://schemas.microsoft.com/office/drawing/2014/main" id="{31A76402-7388-03E0-D7F7-57FC86065D26}"/>
              </a:ext>
            </a:extLst>
          </p:cNvPr>
          <p:cNvSpPr txBox="1">
            <a:spLocks/>
          </p:cNvSpPr>
          <p:nvPr/>
        </p:nvSpPr>
        <p:spPr>
          <a:xfrm>
            <a:off x="127328" y="510573"/>
            <a:ext cx="7030556"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rPr>
              <a:t>FATTORI MODIFICABILI</a:t>
            </a:r>
            <a:endParaRPr lang="it-IT" sz="4400" dirty="0">
              <a:solidFill>
                <a:schemeClr val="tx1"/>
              </a:solidFill>
            </a:endParaRPr>
          </a:p>
        </p:txBody>
      </p:sp>
      <p:sp>
        <p:nvSpPr>
          <p:cNvPr id="8" name="Rounded Rectangle 1">
            <a:extLst>
              <a:ext uri="{FF2B5EF4-FFF2-40B4-BE49-F238E27FC236}">
                <a16:creationId xmlns:a16="http://schemas.microsoft.com/office/drawing/2014/main" id="{7E2E3A1F-62E3-4D88-6B79-868BF87CB9B8}"/>
              </a:ext>
            </a:extLst>
          </p:cNvPr>
          <p:cNvSpPr/>
          <p:nvPr/>
        </p:nvSpPr>
        <p:spPr>
          <a:xfrm>
            <a:off x="571500" y="5981700"/>
            <a:ext cx="11049000" cy="457200"/>
          </a:xfrm>
          <a:prstGeom prst="roundRect">
            <a:avLst>
              <a:gd name="adj" fmla="val 16666"/>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9" name="Rounded Rectangle 2">
            <a:extLst>
              <a:ext uri="{FF2B5EF4-FFF2-40B4-BE49-F238E27FC236}">
                <a16:creationId xmlns:a16="http://schemas.microsoft.com/office/drawing/2014/main" id="{C5C3AB22-619F-1F4B-A600-B277BB55458C}"/>
              </a:ext>
            </a:extLst>
          </p:cNvPr>
          <p:cNvSpPr/>
          <p:nvPr/>
        </p:nvSpPr>
        <p:spPr>
          <a:xfrm>
            <a:off x="571500" y="2016025"/>
            <a:ext cx="3530649" cy="2943969"/>
          </a:xfrm>
          <a:prstGeom prst="roundRect">
            <a:avLst>
              <a:gd name="adj" fmla="val 3882"/>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0" name="Rounded Rectangle 3">
            <a:extLst>
              <a:ext uri="{FF2B5EF4-FFF2-40B4-BE49-F238E27FC236}">
                <a16:creationId xmlns:a16="http://schemas.microsoft.com/office/drawing/2014/main" id="{3CF34C3D-2CEB-873A-5000-4561CA44C6F0}"/>
              </a:ext>
            </a:extLst>
          </p:cNvPr>
          <p:cNvSpPr/>
          <p:nvPr/>
        </p:nvSpPr>
        <p:spPr>
          <a:xfrm>
            <a:off x="4330749" y="2016025"/>
            <a:ext cx="3530649" cy="2943969"/>
          </a:xfrm>
          <a:prstGeom prst="roundRect">
            <a:avLst>
              <a:gd name="adj" fmla="val 3882"/>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1" name="Rounded Rectangle 4">
            <a:extLst>
              <a:ext uri="{FF2B5EF4-FFF2-40B4-BE49-F238E27FC236}">
                <a16:creationId xmlns:a16="http://schemas.microsoft.com/office/drawing/2014/main" id="{6C8411BA-9F1C-D1C5-FAD7-AACA6B32E895}"/>
              </a:ext>
            </a:extLst>
          </p:cNvPr>
          <p:cNvSpPr/>
          <p:nvPr/>
        </p:nvSpPr>
        <p:spPr>
          <a:xfrm>
            <a:off x="8089999" y="2016025"/>
            <a:ext cx="3530649" cy="2943969"/>
          </a:xfrm>
          <a:prstGeom prst="roundRect">
            <a:avLst>
              <a:gd name="adj" fmla="val 3882"/>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2" name="Rounded Rectangle 5">
            <a:extLst>
              <a:ext uri="{FF2B5EF4-FFF2-40B4-BE49-F238E27FC236}">
                <a16:creationId xmlns:a16="http://schemas.microsoft.com/office/drawing/2014/main" id="{99CA797D-B9AE-08D3-CE80-D8A5D85885A7}"/>
              </a:ext>
            </a:extLst>
          </p:cNvPr>
          <p:cNvSpPr/>
          <p:nvPr/>
        </p:nvSpPr>
        <p:spPr>
          <a:xfrm>
            <a:off x="809625" y="4378969"/>
            <a:ext cx="3054399" cy="342900"/>
          </a:xfrm>
          <a:prstGeom prst="roundRect">
            <a:avLst>
              <a:gd name="adj" fmla="val 16666"/>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3" name="Rounded Rectangle 6">
            <a:extLst>
              <a:ext uri="{FF2B5EF4-FFF2-40B4-BE49-F238E27FC236}">
                <a16:creationId xmlns:a16="http://schemas.microsoft.com/office/drawing/2014/main" id="{F7994178-7C77-380F-820D-F7750B95C2A1}"/>
              </a:ext>
            </a:extLst>
          </p:cNvPr>
          <p:cNvSpPr/>
          <p:nvPr/>
        </p:nvSpPr>
        <p:spPr>
          <a:xfrm>
            <a:off x="4568874" y="4378969"/>
            <a:ext cx="3054399" cy="342900"/>
          </a:xfrm>
          <a:prstGeom prst="roundRect">
            <a:avLst>
              <a:gd name="adj" fmla="val 16666"/>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4" name="Rounded Rectangle 7">
            <a:extLst>
              <a:ext uri="{FF2B5EF4-FFF2-40B4-BE49-F238E27FC236}">
                <a16:creationId xmlns:a16="http://schemas.microsoft.com/office/drawing/2014/main" id="{B677A83C-1E6C-24D4-CB16-167CF8F10568}"/>
              </a:ext>
            </a:extLst>
          </p:cNvPr>
          <p:cNvSpPr/>
          <p:nvPr/>
        </p:nvSpPr>
        <p:spPr>
          <a:xfrm>
            <a:off x="8328124" y="4378969"/>
            <a:ext cx="3054399" cy="342900"/>
          </a:xfrm>
          <a:prstGeom prst="roundRect">
            <a:avLst>
              <a:gd name="adj" fmla="val 16666"/>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5" name="Rounded Rectangle 8">
            <a:extLst>
              <a:ext uri="{FF2B5EF4-FFF2-40B4-BE49-F238E27FC236}">
                <a16:creationId xmlns:a16="http://schemas.microsoft.com/office/drawing/2014/main" id="{CA8F3B45-93A2-BA8A-7C26-43E66A4B1BB5}"/>
              </a:ext>
            </a:extLst>
          </p:cNvPr>
          <p:cNvSpPr/>
          <p:nvPr/>
        </p:nvSpPr>
        <p:spPr>
          <a:xfrm>
            <a:off x="809625" y="2273200"/>
            <a:ext cx="1123950" cy="228600"/>
          </a:xfrm>
          <a:prstGeom prst="roundRect">
            <a:avLst>
              <a:gd name="adj" fmla="val 25000"/>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6" name="Rounded Rectangle 9">
            <a:extLst>
              <a:ext uri="{FF2B5EF4-FFF2-40B4-BE49-F238E27FC236}">
                <a16:creationId xmlns:a16="http://schemas.microsoft.com/office/drawing/2014/main" id="{BA1CD18D-5D80-D7D2-1035-BFD18E4BF7DF}"/>
              </a:ext>
            </a:extLst>
          </p:cNvPr>
          <p:cNvSpPr/>
          <p:nvPr/>
        </p:nvSpPr>
        <p:spPr>
          <a:xfrm>
            <a:off x="4568874" y="2273200"/>
            <a:ext cx="1219200" cy="228600"/>
          </a:xfrm>
          <a:prstGeom prst="roundRect">
            <a:avLst>
              <a:gd name="adj" fmla="val 25000"/>
            </a:avLst>
          </a:prstGeom>
          <a:solidFill>
            <a:srgbClr val="FEF3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7" name="Rounded Rectangle 10">
            <a:extLst>
              <a:ext uri="{FF2B5EF4-FFF2-40B4-BE49-F238E27FC236}">
                <a16:creationId xmlns:a16="http://schemas.microsoft.com/office/drawing/2014/main" id="{42E191D0-14A3-68C4-A1E3-C7DAC65345BF}"/>
              </a:ext>
            </a:extLst>
          </p:cNvPr>
          <p:cNvSpPr/>
          <p:nvPr/>
        </p:nvSpPr>
        <p:spPr>
          <a:xfrm>
            <a:off x="8328124" y="2273200"/>
            <a:ext cx="1400175" cy="228600"/>
          </a:xfrm>
          <a:prstGeom prst="roundRect">
            <a:avLst>
              <a:gd name="adj" fmla="val 25000"/>
            </a:avLst>
          </a:prstGeom>
          <a:solidFill>
            <a:srgbClr val="FEE2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8" name="TextBox 13">
            <a:extLst>
              <a:ext uri="{FF2B5EF4-FFF2-40B4-BE49-F238E27FC236}">
                <a16:creationId xmlns:a16="http://schemas.microsoft.com/office/drawing/2014/main" id="{100AF045-A6E0-59B9-9B63-B606E2936B86}"/>
              </a:ext>
            </a:extLst>
          </p:cNvPr>
          <p:cNvSpPr txBox="1"/>
          <p:nvPr/>
        </p:nvSpPr>
        <p:spPr>
          <a:xfrm>
            <a:off x="771525" y="6124575"/>
            <a:ext cx="1602426" cy="184666"/>
          </a:xfrm>
          <a:prstGeom prst="rect">
            <a:avLst/>
          </a:prstGeom>
          <a:noFill/>
        </p:spPr>
        <p:txBody>
          <a:bodyPr wrap="none" lIns="0" tIns="0" rIns="0" bIns="0" anchor="t">
            <a:spAutoFit/>
          </a:bodyPr>
          <a:lstStyle/>
          <a:p>
            <a:pPr algn="l"/>
            <a:r>
              <a:rPr sz="1200" b="1" i="0" u="none">
                <a:solidFill>
                  <a:srgbClr val="0F172A"/>
                </a:solidFill>
                <a:latin typeface="Calibri" panose="020F0502020204030204" pitchFamily="34" charset="0"/>
                <a:cs typeface="Calibri" panose="020F0502020204030204" pitchFamily="34" charset="0"/>
              </a:rPr>
              <a:t>Protocollo SICOB Pre-Op:</a:t>
            </a:r>
          </a:p>
        </p:txBody>
      </p:sp>
      <p:sp>
        <p:nvSpPr>
          <p:cNvPr id="19" name="TextBox 15">
            <a:extLst>
              <a:ext uri="{FF2B5EF4-FFF2-40B4-BE49-F238E27FC236}">
                <a16:creationId xmlns:a16="http://schemas.microsoft.com/office/drawing/2014/main" id="{E18C470E-A335-1082-E2BB-32D3427018DA}"/>
              </a:ext>
            </a:extLst>
          </p:cNvPr>
          <p:cNvSpPr txBox="1"/>
          <p:nvPr/>
        </p:nvSpPr>
        <p:spPr>
          <a:xfrm>
            <a:off x="904875" y="4474219"/>
            <a:ext cx="2959149" cy="161583"/>
          </a:xfrm>
          <a:prstGeom prst="rect">
            <a:avLst/>
          </a:prstGeom>
          <a:noFill/>
        </p:spPr>
        <p:txBody>
          <a:bodyPr wrap="square" lIns="0" tIns="0" rIns="0" bIns="0" anchor="t">
            <a:spAutoFit/>
          </a:bodyPr>
          <a:lstStyle/>
          <a:p>
            <a:pPr algn="l"/>
            <a:r>
              <a:rPr sz="1050" b="1" i="0" u="none">
                <a:solidFill>
                  <a:srgbClr val="0369A1"/>
                </a:solidFill>
                <a:latin typeface="Calibri" panose="020F0502020204030204" pitchFamily="34" charset="0"/>
                <a:cs typeface="Calibri" panose="020F0502020204030204" pitchFamily="34" charset="0"/>
              </a:rPr>
              <a:t>Previene la disfunzione fagocitaria acuta</a:t>
            </a:r>
          </a:p>
        </p:txBody>
      </p:sp>
      <p:sp>
        <p:nvSpPr>
          <p:cNvPr id="20" name="TextBox 16">
            <a:extLst>
              <a:ext uri="{FF2B5EF4-FFF2-40B4-BE49-F238E27FC236}">
                <a16:creationId xmlns:a16="http://schemas.microsoft.com/office/drawing/2014/main" id="{CEAA2D18-A6AC-F727-8891-569FEC5CAA89}"/>
              </a:ext>
            </a:extLst>
          </p:cNvPr>
          <p:cNvSpPr txBox="1"/>
          <p:nvPr/>
        </p:nvSpPr>
        <p:spPr>
          <a:xfrm>
            <a:off x="4664124" y="4474219"/>
            <a:ext cx="2959149" cy="161583"/>
          </a:xfrm>
          <a:prstGeom prst="rect">
            <a:avLst/>
          </a:prstGeom>
          <a:noFill/>
        </p:spPr>
        <p:txBody>
          <a:bodyPr wrap="square" lIns="0" tIns="0" rIns="0" bIns="0" anchor="t">
            <a:spAutoFit/>
          </a:bodyPr>
          <a:lstStyle/>
          <a:p>
            <a:pPr algn="l"/>
            <a:r>
              <a:rPr sz="1050" b="1" i="0" u="none">
                <a:solidFill>
                  <a:srgbClr val="D97706"/>
                </a:solidFill>
                <a:latin typeface="Calibri" panose="020F0502020204030204" pitchFamily="34" charset="0"/>
                <a:cs typeface="Calibri" panose="020F0502020204030204" pitchFamily="34" charset="0"/>
              </a:rPr>
              <a:t>I tempi operatori brevi riducono le SSI</a:t>
            </a:r>
          </a:p>
        </p:txBody>
      </p:sp>
      <p:sp>
        <p:nvSpPr>
          <p:cNvPr id="21" name="TextBox 17">
            <a:extLst>
              <a:ext uri="{FF2B5EF4-FFF2-40B4-BE49-F238E27FC236}">
                <a16:creationId xmlns:a16="http://schemas.microsoft.com/office/drawing/2014/main" id="{4F7404DF-C5AD-CB3E-84C6-AC238B9058DB}"/>
              </a:ext>
            </a:extLst>
          </p:cNvPr>
          <p:cNvSpPr txBox="1"/>
          <p:nvPr/>
        </p:nvSpPr>
        <p:spPr>
          <a:xfrm>
            <a:off x="8423374" y="4474219"/>
            <a:ext cx="2959149" cy="161583"/>
          </a:xfrm>
          <a:prstGeom prst="rect">
            <a:avLst/>
          </a:prstGeom>
          <a:noFill/>
        </p:spPr>
        <p:txBody>
          <a:bodyPr wrap="square" lIns="0" tIns="0" rIns="0" bIns="0" anchor="t">
            <a:spAutoFit/>
          </a:bodyPr>
          <a:lstStyle/>
          <a:p>
            <a:pPr algn="l"/>
            <a:r>
              <a:rPr sz="1050" b="1" i="0" u="none">
                <a:solidFill>
                  <a:srgbClr val="DC2626"/>
                </a:solidFill>
                <a:latin typeface="Calibri" panose="020F0502020204030204" pitchFamily="34" charset="0"/>
                <a:cs typeface="Calibri" panose="020F0502020204030204" pitchFamily="34" charset="0"/>
              </a:rPr>
              <a:t>Salvaguardia della perfusione dei monconi</a:t>
            </a:r>
          </a:p>
        </p:txBody>
      </p:sp>
      <p:sp>
        <p:nvSpPr>
          <p:cNvPr id="22" name="TextBox 18">
            <a:extLst>
              <a:ext uri="{FF2B5EF4-FFF2-40B4-BE49-F238E27FC236}">
                <a16:creationId xmlns:a16="http://schemas.microsoft.com/office/drawing/2014/main" id="{8C180567-FAC7-7142-0083-DB8729FB1CB0}"/>
              </a:ext>
            </a:extLst>
          </p:cNvPr>
          <p:cNvSpPr txBox="1"/>
          <p:nvPr/>
        </p:nvSpPr>
        <p:spPr>
          <a:xfrm>
            <a:off x="809625" y="2635150"/>
            <a:ext cx="2461892" cy="246221"/>
          </a:xfrm>
          <a:prstGeom prst="rect">
            <a:avLst/>
          </a:prstGeom>
          <a:noFill/>
        </p:spPr>
        <p:txBody>
          <a:bodyPr wrap="none" lIns="0" tIns="0" rIns="0" bIns="0" anchor="t">
            <a:spAutoFit/>
          </a:bodyPr>
          <a:lstStyle/>
          <a:p>
            <a:pPr algn="l"/>
            <a:r>
              <a:rPr sz="1600" b="1" i="0" u="none">
                <a:solidFill>
                  <a:srgbClr val="0F172A"/>
                </a:solidFill>
                <a:latin typeface="Calibri" panose="020F0502020204030204" pitchFamily="34" charset="0"/>
                <a:cs typeface="Calibri" panose="020F0502020204030204" pitchFamily="34" charset="0"/>
              </a:rPr>
              <a:t>Controllo Glicemico Rigoroso</a:t>
            </a:r>
          </a:p>
        </p:txBody>
      </p:sp>
      <p:sp>
        <p:nvSpPr>
          <p:cNvPr id="23" name="TextBox 19">
            <a:extLst>
              <a:ext uri="{FF2B5EF4-FFF2-40B4-BE49-F238E27FC236}">
                <a16:creationId xmlns:a16="http://schemas.microsoft.com/office/drawing/2014/main" id="{DE4284F0-4BB7-0CCF-7424-1338A6A95D1A}"/>
              </a:ext>
            </a:extLst>
          </p:cNvPr>
          <p:cNvSpPr txBox="1"/>
          <p:nvPr/>
        </p:nvSpPr>
        <p:spPr>
          <a:xfrm>
            <a:off x="809625" y="2930425"/>
            <a:ext cx="3149649" cy="1159966"/>
          </a:xfrm>
          <a:prstGeom prst="rect">
            <a:avLst/>
          </a:prstGeom>
          <a:noFill/>
        </p:spPr>
        <p:txBody>
          <a:bodyPr wrap="square" lIns="0" tIns="0" rIns="0" bIns="0" anchor="t">
            <a:spAutoFit/>
          </a:bodyPr>
          <a:lstStyle/>
          <a:p>
            <a:pPr algn="l">
              <a:lnSpc>
                <a:spcPts val="1522"/>
              </a:lnSpc>
            </a:pPr>
            <a:r>
              <a:rPr sz="1200" b="1" i="0" u="none">
                <a:solidFill>
                  <a:srgbClr val="475569"/>
                </a:solidFill>
                <a:latin typeface="Calibri" panose="020F0502020204030204" pitchFamily="34" charset="0"/>
                <a:cs typeface="Calibri" panose="020F0502020204030204" pitchFamily="34" charset="0"/>
              </a:rPr>
              <a:t>Pre-op:</a:t>
            </a:r>
            <a:r>
              <a:rPr sz="1200" b="0" i="0" u="none">
                <a:solidFill>
                  <a:srgbClr val="475569"/>
                </a:solidFill>
                <a:latin typeface="Calibri" panose="020F0502020204030204" pitchFamily="34" charset="0"/>
                <a:cs typeface="Calibri" panose="020F0502020204030204" pitchFamily="34" charset="0"/>
              </a:rPr>
              <a:t> Differire la chirurgia elettiva se HbA1c ≥8.0%-8.5%.</a:t>
            </a:r>
            <a:r>
              <a:rPr sz="2400">
                <a:latin typeface="Calibri" panose="020F0502020204030204" pitchFamily="34" charset="0"/>
                <a:cs typeface="Calibri" panose="020F0502020204030204" pitchFamily="34" charset="0"/>
              </a:rPr>
              <a:t>
</a:t>
            </a:r>
            <a:r>
              <a:rPr sz="1200" b="1" i="0" u="none">
                <a:solidFill>
                  <a:srgbClr val="475569"/>
                </a:solidFill>
                <a:latin typeface="Calibri" panose="020F0502020204030204" pitchFamily="34" charset="0"/>
                <a:cs typeface="Calibri" panose="020F0502020204030204" pitchFamily="34" charset="0"/>
              </a:rPr>
              <a:t>Peri-op Target:</a:t>
            </a:r>
            <a:r>
              <a:rPr sz="1200" b="0" i="0" u="none">
                <a:solidFill>
                  <a:srgbClr val="475569"/>
                </a:solidFill>
                <a:latin typeface="Calibri" panose="020F0502020204030204" pitchFamily="34" charset="0"/>
                <a:cs typeface="Calibri" panose="020F0502020204030204" pitchFamily="34" charset="0"/>
              </a:rPr>
              <a:t> 100 – 180 mg/dL (evitare regimi troppo intensivi).</a:t>
            </a:r>
            <a:r>
              <a:rPr sz="2400">
                <a:latin typeface="Calibri" panose="020F0502020204030204" pitchFamily="34" charset="0"/>
                <a:cs typeface="Calibri" panose="020F0502020204030204" pitchFamily="34" charset="0"/>
              </a:rPr>
              <a:t>
</a:t>
            </a:r>
            <a:r>
              <a:rPr sz="1200" b="1" i="0" u="none">
                <a:solidFill>
                  <a:srgbClr val="475569"/>
                </a:solidFill>
                <a:latin typeface="Calibri" panose="020F0502020204030204" pitchFamily="34" charset="0"/>
                <a:cs typeface="Calibri" panose="020F0502020204030204" pitchFamily="34" charset="0"/>
              </a:rPr>
              <a:t>Stop SGLT2-i:</a:t>
            </a:r>
            <a:r>
              <a:rPr sz="1200" b="0" i="0" u="none">
                <a:solidFill>
                  <a:srgbClr val="475569"/>
                </a:solidFill>
                <a:latin typeface="Calibri" panose="020F0502020204030204" pitchFamily="34" charset="0"/>
                <a:cs typeface="Calibri" panose="020F0502020204030204" pitchFamily="34" charset="0"/>
              </a:rPr>
              <a:t> 3-4 giorni prima dell'intervento per evitare chetoacidosi euglicemica.</a:t>
            </a:r>
          </a:p>
        </p:txBody>
      </p:sp>
      <p:sp>
        <p:nvSpPr>
          <p:cNvPr id="24" name="TextBox 20">
            <a:extLst>
              <a:ext uri="{FF2B5EF4-FFF2-40B4-BE49-F238E27FC236}">
                <a16:creationId xmlns:a16="http://schemas.microsoft.com/office/drawing/2014/main" id="{DF0010DF-0D52-E7CC-2097-2FE36CE20E9C}"/>
              </a:ext>
            </a:extLst>
          </p:cNvPr>
          <p:cNvSpPr txBox="1"/>
          <p:nvPr/>
        </p:nvSpPr>
        <p:spPr>
          <a:xfrm>
            <a:off x="4568874" y="2635150"/>
            <a:ext cx="2294924" cy="246221"/>
          </a:xfrm>
          <a:prstGeom prst="rect">
            <a:avLst/>
          </a:prstGeom>
          <a:noFill/>
        </p:spPr>
        <p:txBody>
          <a:bodyPr wrap="none" lIns="0" tIns="0" rIns="0" bIns="0" anchor="t">
            <a:spAutoFit/>
          </a:bodyPr>
          <a:lstStyle/>
          <a:p>
            <a:pPr algn="l"/>
            <a:r>
              <a:rPr sz="1600" b="1" i="0" u="none">
                <a:solidFill>
                  <a:srgbClr val="0F172A"/>
                </a:solidFill>
                <a:latin typeface="Calibri" panose="020F0502020204030204" pitchFamily="34" charset="0"/>
                <a:cs typeface="Calibri" panose="020F0502020204030204" pitchFamily="34" charset="0"/>
              </a:rPr>
              <a:t>Dieta Preoperatoria (VLCD)</a:t>
            </a:r>
          </a:p>
        </p:txBody>
      </p:sp>
      <p:sp>
        <p:nvSpPr>
          <p:cNvPr id="25" name="TextBox 21">
            <a:extLst>
              <a:ext uri="{FF2B5EF4-FFF2-40B4-BE49-F238E27FC236}">
                <a16:creationId xmlns:a16="http://schemas.microsoft.com/office/drawing/2014/main" id="{EEFD3F92-3925-1E77-6337-970964228A43}"/>
              </a:ext>
            </a:extLst>
          </p:cNvPr>
          <p:cNvSpPr txBox="1"/>
          <p:nvPr/>
        </p:nvSpPr>
        <p:spPr>
          <a:xfrm>
            <a:off x="4568874" y="2930425"/>
            <a:ext cx="3149649" cy="1159966"/>
          </a:xfrm>
          <a:prstGeom prst="rect">
            <a:avLst/>
          </a:prstGeom>
          <a:noFill/>
        </p:spPr>
        <p:txBody>
          <a:bodyPr wrap="square" lIns="0" tIns="0" rIns="0" bIns="0" anchor="t">
            <a:spAutoFit/>
          </a:bodyPr>
          <a:lstStyle/>
          <a:p>
            <a:pPr algn="l">
              <a:lnSpc>
                <a:spcPts val="1522"/>
              </a:lnSpc>
            </a:pPr>
            <a:r>
              <a:rPr sz="1200" b="1" i="0" u="none">
                <a:solidFill>
                  <a:srgbClr val="475569"/>
                </a:solidFill>
                <a:latin typeface="Calibri" panose="020F0502020204030204" pitchFamily="34" charset="0"/>
                <a:cs typeface="Calibri" panose="020F0502020204030204" pitchFamily="34" charset="0"/>
              </a:rPr>
              <a:t>Durata:</a:t>
            </a:r>
            <a:r>
              <a:rPr sz="1200" b="0" i="0" u="none">
                <a:solidFill>
                  <a:srgbClr val="475569"/>
                </a:solidFill>
                <a:latin typeface="Calibri" panose="020F0502020204030204" pitchFamily="34" charset="0"/>
                <a:cs typeface="Calibri" panose="020F0502020204030204" pitchFamily="34" charset="0"/>
              </a:rPr>
              <a:t> 2 – 4 settimane prima dell'intervento (&lt;800-1000 kcal/die).</a:t>
            </a:r>
            <a:r>
              <a:rPr sz="2400">
                <a:latin typeface="Calibri" panose="020F0502020204030204" pitchFamily="34" charset="0"/>
                <a:cs typeface="Calibri" panose="020F0502020204030204" pitchFamily="34" charset="0"/>
              </a:rPr>
              <a:t>
</a:t>
            </a:r>
            <a:r>
              <a:rPr sz="1200" b="1" i="0" u="none">
                <a:solidFill>
                  <a:srgbClr val="475569"/>
                </a:solidFill>
                <a:latin typeface="Calibri" panose="020F0502020204030204" pitchFamily="34" charset="0"/>
                <a:cs typeface="Calibri" panose="020F0502020204030204" pitchFamily="34" charset="0"/>
              </a:rPr>
              <a:t>Effetto Target:</a:t>
            </a:r>
            <a:r>
              <a:rPr sz="1200" b="0" i="0" u="none">
                <a:solidFill>
                  <a:srgbClr val="475569"/>
                </a:solidFill>
                <a:latin typeface="Calibri" panose="020F0502020204030204" pitchFamily="34" charset="0"/>
                <a:cs typeface="Calibri" panose="020F0502020204030204" pitchFamily="34" charset="0"/>
              </a:rPr>
              <a:t> Riduzione volumetrica selettiva del lobo epatico sinistro e dell'adipe omentale.</a:t>
            </a:r>
            <a:r>
              <a:rPr sz="2400">
                <a:latin typeface="Calibri" panose="020F0502020204030204" pitchFamily="34" charset="0"/>
                <a:cs typeface="Calibri" panose="020F0502020204030204" pitchFamily="34" charset="0"/>
              </a:rPr>
              <a:t>
</a:t>
            </a:r>
            <a:r>
              <a:rPr sz="1200" b="1" i="0" u="none">
                <a:solidFill>
                  <a:srgbClr val="475569"/>
                </a:solidFill>
                <a:latin typeface="Calibri" panose="020F0502020204030204" pitchFamily="34" charset="0"/>
                <a:cs typeface="Calibri" panose="020F0502020204030204" pitchFamily="34" charset="0"/>
              </a:rPr>
              <a:t>Beneficio:</a:t>
            </a:r>
            <a:r>
              <a:rPr sz="1200" b="0" i="0" u="none">
                <a:solidFill>
                  <a:srgbClr val="475569"/>
                </a:solidFill>
                <a:latin typeface="Calibri" panose="020F0502020204030204" pitchFamily="34" charset="0"/>
                <a:cs typeface="Calibri" panose="020F0502020204030204" pitchFamily="34" charset="0"/>
              </a:rPr>
              <a:t> Corridoio anatomico più ampio, minori trazioni e riduzione tempi di sala.</a:t>
            </a:r>
          </a:p>
        </p:txBody>
      </p:sp>
      <p:sp>
        <p:nvSpPr>
          <p:cNvPr id="26" name="TextBox 23">
            <a:extLst>
              <a:ext uri="{FF2B5EF4-FFF2-40B4-BE49-F238E27FC236}">
                <a16:creationId xmlns:a16="http://schemas.microsoft.com/office/drawing/2014/main" id="{60F7C081-4C64-5D7B-A472-45FDEC8D2679}"/>
              </a:ext>
            </a:extLst>
          </p:cNvPr>
          <p:cNvSpPr txBox="1"/>
          <p:nvPr/>
        </p:nvSpPr>
        <p:spPr>
          <a:xfrm>
            <a:off x="8328124" y="2930425"/>
            <a:ext cx="3149649" cy="1353294"/>
          </a:xfrm>
          <a:prstGeom prst="rect">
            <a:avLst/>
          </a:prstGeom>
          <a:noFill/>
        </p:spPr>
        <p:txBody>
          <a:bodyPr wrap="square" lIns="0" tIns="0" rIns="0" bIns="0" anchor="t">
            <a:spAutoFit/>
          </a:bodyPr>
          <a:lstStyle/>
          <a:p>
            <a:pPr algn="l">
              <a:lnSpc>
                <a:spcPts val="1522"/>
              </a:lnSpc>
            </a:pPr>
            <a:r>
              <a:rPr sz="1200" b="1" i="0" u="none">
                <a:solidFill>
                  <a:srgbClr val="475569"/>
                </a:solidFill>
                <a:latin typeface="Calibri" panose="020F0502020204030204" pitchFamily="34" charset="0"/>
                <a:cs typeface="Calibri" panose="020F0502020204030204" pitchFamily="34" charset="0"/>
              </a:rPr>
              <a:t>Astensione Minima:</a:t>
            </a:r>
            <a:r>
              <a:rPr sz="1200" b="0" i="0" u="none">
                <a:solidFill>
                  <a:srgbClr val="475569"/>
                </a:solidFill>
                <a:latin typeface="Calibri" panose="020F0502020204030204" pitchFamily="34" charset="0"/>
                <a:cs typeface="Calibri" panose="020F0502020204030204" pitchFamily="34" charset="0"/>
              </a:rPr>
              <a:t> Obbligo di stop totale da almeno 4 settimane.</a:t>
            </a:r>
            <a:r>
              <a:rPr sz="2400">
                <a:latin typeface="Calibri" panose="020F0502020204030204" pitchFamily="34" charset="0"/>
                <a:cs typeface="Calibri" panose="020F0502020204030204" pitchFamily="34" charset="0"/>
              </a:rPr>
              <a:t>
</a:t>
            </a:r>
            <a:r>
              <a:rPr sz="1200" b="1" i="0" u="none">
                <a:solidFill>
                  <a:srgbClr val="475569"/>
                </a:solidFill>
                <a:latin typeface="Calibri" panose="020F0502020204030204" pitchFamily="34" charset="0"/>
                <a:cs typeface="Calibri" panose="020F0502020204030204" pitchFamily="34" charset="0"/>
              </a:rPr>
              <a:t>Meccanismo:</a:t>
            </a:r>
            <a:r>
              <a:rPr sz="1200" b="0" i="0" u="none">
                <a:solidFill>
                  <a:srgbClr val="475569"/>
                </a:solidFill>
                <a:latin typeface="Calibri" panose="020F0502020204030204" pitchFamily="34" charset="0"/>
                <a:cs typeface="Calibri" panose="020F0502020204030204" pitchFamily="34" charset="0"/>
              </a:rPr>
              <a:t> La nicotina induce vasocostrizione terminale e la carbossiemoglobina deprime la pO2 tissutale.</a:t>
            </a:r>
            <a:r>
              <a:rPr sz="2400">
                <a:latin typeface="Calibri" panose="020F0502020204030204" pitchFamily="34" charset="0"/>
                <a:cs typeface="Calibri" panose="020F0502020204030204" pitchFamily="34" charset="0"/>
              </a:rPr>
              <a:t>
</a:t>
            </a:r>
            <a:r>
              <a:rPr sz="1200" b="1" i="0" u="none">
                <a:solidFill>
                  <a:srgbClr val="475569"/>
                </a:solidFill>
                <a:latin typeface="Calibri" panose="020F0502020204030204" pitchFamily="34" charset="0"/>
                <a:cs typeface="Calibri" panose="020F0502020204030204" pitchFamily="34" charset="0"/>
              </a:rPr>
              <a:t>Protezione:</a:t>
            </a:r>
            <a:r>
              <a:rPr sz="1200" b="0" i="0" u="none">
                <a:solidFill>
                  <a:srgbClr val="475569"/>
                </a:solidFill>
                <a:latin typeface="Calibri" panose="020F0502020204030204" pitchFamily="34" charset="0"/>
                <a:cs typeface="Calibri" panose="020F0502020204030204" pitchFamily="34" charset="0"/>
              </a:rPr>
              <a:t> Prevenzione di ulcere marginali gastro-digiunali e deiscenze trancia.</a:t>
            </a:r>
          </a:p>
        </p:txBody>
      </p:sp>
      <p:sp>
        <p:nvSpPr>
          <p:cNvPr id="28" name="TextBox 24">
            <a:extLst>
              <a:ext uri="{FF2B5EF4-FFF2-40B4-BE49-F238E27FC236}">
                <a16:creationId xmlns:a16="http://schemas.microsoft.com/office/drawing/2014/main" id="{773BF5E2-13C0-CECE-EE2C-25556E7BCC5D}"/>
              </a:ext>
            </a:extLst>
          </p:cNvPr>
          <p:cNvSpPr txBox="1"/>
          <p:nvPr/>
        </p:nvSpPr>
        <p:spPr>
          <a:xfrm>
            <a:off x="904875" y="2311300"/>
            <a:ext cx="1028700" cy="161583"/>
          </a:xfrm>
          <a:prstGeom prst="rect">
            <a:avLst/>
          </a:prstGeom>
          <a:noFill/>
        </p:spPr>
        <p:txBody>
          <a:bodyPr wrap="square" lIns="0" tIns="0" rIns="0" bIns="0" anchor="t">
            <a:spAutoFit/>
          </a:bodyPr>
          <a:lstStyle/>
          <a:p>
            <a:pPr algn="l"/>
            <a:r>
              <a:rPr sz="1050" b="1" i="0" u="none">
                <a:solidFill>
                  <a:srgbClr val="0284C7"/>
                </a:solidFill>
                <a:latin typeface="Calibri" panose="020F0502020204030204" pitchFamily="34" charset="0"/>
                <a:cs typeface="Calibri" panose="020F0502020204030204" pitchFamily="34" charset="0"/>
              </a:rPr>
              <a:t>METABOLISMO</a:t>
            </a:r>
          </a:p>
        </p:txBody>
      </p:sp>
      <p:sp>
        <p:nvSpPr>
          <p:cNvPr id="29" name="TextBox 25">
            <a:extLst>
              <a:ext uri="{FF2B5EF4-FFF2-40B4-BE49-F238E27FC236}">
                <a16:creationId xmlns:a16="http://schemas.microsoft.com/office/drawing/2014/main" id="{5FBB9C7D-DDC2-7213-2EF1-D1F6A9001FE6}"/>
              </a:ext>
            </a:extLst>
          </p:cNvPr>
          <p:cNvSpPr txBox="1"/>
          <p:nvPr/>
        </p:nvSpPr>
        <p:spPr>
          <a:xfrm>
            <a:off x="2511474" y="2254150"/>
            <a:ext cx="1452321" cy="307777"/>
          </a:xfrm>
          <a:prstGeom prst="rect">
            <a:avLst/>
          </a:prstGeom>
          <a:noFill/>
        </p:spPr>
        <p:txBody>
          <a:bodyPr wrap="none" lIns="0" tIns="0" rIns="0" bIns="0" anchor="t">
            <a:spAutoFit/>
          </a:bodyPr>
          <a:lstStyle/>
          <a:p>
            <a:pPr algn="l"/>
            <a:r>
              <a:rPr sz="2000" b="1" i="0" u="none">
                <a:solidFill>
                  <a:srgbClr val="0F172A"/>
                </a:solidFill>
                <a:latin typeface="Calibri" panose="020F0502020204030204" pitchFamily="34" charset="0"/>
                <a:cs typeface="Calibri" panose="020F0502020204030204" pitchFamily="34" charset="0"/>
              </a:rPr>
              <a:t>HbA1c &lt; 8.0%</a:t>
            </a:r>
          </a:p>
        </p:txBody>
      </p:sp>
      <p:sp>
        <p:nvSpPr>
          <p:cNvPr id="30" name="TextBox 26">
            <a:extLst>
              <a:ext uri="{FF2B5EF4-FFF2-40B4-BE49-F238E27FC236}">
                <a16:creationId xmlns:a16="http://schemas.microsoft.com/office/drawing/2014/main" id="{D5B2427F-78B1-761C-8B6B-9FC47294DA42}"/>
              </a:ext>
            </a:extLst>
          </p:cNvPr>
          <p:cNvSpPr txBox="1"/>
          <p:nvPr/>
        </p:nvSpPr>
        <p:spPr>
          <a:xfrm>
            <a:off x="4664124" y="2311300"/>
            <a:ext cx="1123950" cy="161583"/>
          </a:xfrm>
          <a:prstGeom prst="rect">
            <a:avLst/>
          </a:prstGeom>
          <a:noFill/>
        </p:spPr>
        <p:txBody>
          <a:bodyPr wrap="square" lIns="0" tIns="0" rIns="0" bIns="0" anchor="t">
            <a:spAutoFit/>
          </a:bodyPr>
          <a:lstStyle/>
          <a:p>
            <a:pPr algn="l"/>
            <a:r>
              <a:rPr sz="1050" b="1" i="0" u="none">
                <a:solidFill>
                  <a:srgbClr val="0F172A"/>
                </a:solidFill>
                <a:latin typeface="Calibri" panose="020F0502020204030204" pitchFamily="34" charset="0"/>
                <a:cs typeface="Calibri" panose="020F0502020204030204" pitchFamily="34" charset="0"/>
              </a:rPr>
              <a:t>BIOMECCANICA</a:t>
            </a:r>
          </a:p>
        </p:txBody>
      </p:sp>
      <p:sp>
        <p:nvSpPr>
          <p:cNvPr id="31" name="TextBox 27">
            <a:extLst>
              <a:ext uri="{FF2B5EF4-FFF2-40B4-BE49-F238E27FC236}">
                <a16:creationId xmlns:a16="http://schemas.microsoft.com/office/drawing/2014/main" id="{A4307533-8E47-B8C7-1566-9F8A39EA5ECB}"/>
              </a:ext>
            </a:extLst>
          </p:cNvPr>
          <p:cNvSpPr txBox="1"/>
          <p:nvPr/>
        </p:nvSpPr>
        <p:spPr>
          <a:xfrm>
            <a:off x="6442174" y="2254150"/>
            <a:ext cx="1277594" cy="307777"/>
          </a:xfrm>
          <a:prstGeom prst="rect">
            <a:avLst/>
          </a:prstGeom>
          <a:noFill/>
        </p:spPr>
        <p:txBody>
          <a:bodyPr wrap="none" lIns="0" tIns="0" rIns="0" bIns="0" anchor="t">
            <a:spAutoFit/>
          </a:bodyPr>
          <a:lstStyle/>
          <a:p>
            <a:pPr algn="l"/>
            <a:r>
              <a:rPr sz="2000" b="1" i="0" u="none">
                <a:solidFill>
                  <a:srgbClr val="0F172A"/>
                </a:solidFill>
                <a:latin typeface="Calibri" panose="020F0502020204030204" pitchFamily="34" charset="0"/>
                <a:cs typeface="Calibri" panose="020F0502020204030204" pitchFamily="34" charset="0"/>
              </a:rPr>
              <a:t>-15% / -20%</a:t>
            </a:r>
          </a:p>
        </p:txBody>
      </p:sp>
      <p:sp>
        <p:nvSpPr>
          <p:cNvPr id="32" name="TextBox 28">
            <a:extLst>
              <a:ext uri="{FF2B5EF4-FFF2-40B4-BE49-F238E27FC236}">
                <a16:creationId xmlns:a16="http://schemas.microsoft.com/office/drawing/2014/main" id="{D2A5E723-3B72-D19E-4E63-E29F774E5AFC}"/>
              </a:ext>
            </a:extLst>
          </p:cNvPr>
          <p:cNvSpPr txBox="1"/>
          <p:nvPr/>
        </p:nvSpPr>
        <p:spPr>
          <a:xfrm>
            <a:off x="8423374" y="2311300"/>
            <a:ext cx="1304925" cy="161583"/>
          </a:xfrm>
          <a:prstGeom prst="rect">
            <a:avLst/>
          </a:prstGeom>
          <a:noFill/>
        </p:spPr>
        <p:txBody>
          <a:bodyPr wrap="square" lIns="0" tIns="0" rIns="0" bIns="0" anchor="t">
            <a:spAutoFit/>
          </a:bodyPr>
          <a:lstStyle/>
          <a:p>
            <a:pPr algn="l"/>
            <a:r>
              <a:rPr sz="1050" b="1" i="0" u="none">
                <a:solidFill>
                  <a:srgbClr val="DC2626"/>
                </a:solidFill>
                <a:latin typeface="Calibri" panose="020F0502020204030204" pitchFamily="34" charset="0"/>
                <a:cs typeface="Calibri" panose="020F0502020204030204" pitchFamily="34" charset="0"/>
              </a:rPr>
              <a:t>MICROVASCOLARE</a:t>
            </a:r>
          </a:p>
        </p:txBody>
      </p:sp>
      <p:sp>
        <p:nvSpPr>
          <p:cNvPr id="33" name="TextBox 29">
            <a:extLst>
              <a:ext uri="{FF2B5EF4-FFF2-40B4-BE49-F238E27FC236}">
                <a16:creationId xmlns:a16="http://schemas.microsoft.com/office/drawing/2014/main" id="{6DE08023-30B8-BDDF-3C4D-DCB3279058DB}"/>
              </a:ext>
            </a:extLst>
          </p:cNvPr>
          <p:cNvSpPr txBox="1"/>
          <p:nvPr/>
        </p:nvSpPr>
        <p:spPr>
          <a:xfrm>
            <a:off x="9991129" y="2254150"/>
            <a:ext cx="1462003" cy="307777"/>
          </a:xfrm>
          <a:prstGeom prst="rect">
            <a:avLst/>
          </a:prstGeom>
          <a:noFill/>
        </p:spPr>
        <p:txBody>
          <a:bodyPr wrap="none" lIns="0" tIns="0" rIns="0" bIns="0" anchor="t">
            <a:spAutoFit/>
          </a:bodyPr>
          <a:lstStyle/>
          <a:p>
            <a:pPr algn="l"/>
            <a:r>
              <a:rPr sz="2000" b="1" i="0" u="none">
                <a:solidFill>
                  <a:srgbClr val="0F172A"/>
                </a:solidFill>
                <a:latin typeface="Calibri" panose="020F0502020204030204" pitchFamily="34" charset="0"/>
                <a:cs typeface="Calibri" panose="020F0502020204030204" pitchFamily="34" charset="0"/>
              </a:rPr>
              <a:t>≥ 4 Settimane</a:t>
            </a:r>
          </a:p>
        </p:txBody>
      </p:sp>
      <p:sp>
        <p:nvSpPr>
          <p:cNvPr id="34" name="TextBox 14">
            <a:extLst>
              <a:ext uri="{FF2B5EF4-FFF2-40B4-BE49-F238E27FC236}">
                <a16:creationId xmlns:a16="http://schemas.microsoft.com/office/drawing/2014/main" id="{91AD5F3E-E09B-D1B7-A0E6-F30685196249}"/>
              </a:ext>
            </a:extLst>
          </p:cNvPr>
          <p:cNvSpPr txBox="1"/>
          <p:nvPr/>
        </p:nvSpPr>
        <p:spPr>
          <a:xfrm>
            <a:off x="2572802" y="6124575"/>
            <a:ext cx="6430543" cy="184666"/>
          </a:xfrm>
          <a:prstGeom prst="rect">
            <a:avLst/>
          </a:prstGeom>
          <a:noFill/>
        </p:spPr>
        <p:txBody>
          <a:bodyPr wrap="none" lIns="0" tIns="0" rIns="0" bIns="0" anchor="t">
            <a:spAutoFit/>
          </a:bodyPr>
          <a:lstStyle/>
          <a:p>
            <a:pPr algn="l"/>
            <a:r>
              <a:rPr sz="1200" b="0" i="0" u="none" dirty="0" err="1">
                <a:solidFill>
                  <a:srgbClr val="475569"/>
                </a:solidFill>
                <a:latin typeface="Calibri" panose="020F0502020204030204" pitchFamily="34" charset="0"/>
                <a:cs typeface="Calibri" panose="020F0502020204030204" pitchFamily="34" charset="0"/>
              </a:rPr>
              <a:t>Valutazione</a:t>
            </a:r>
            <a:r>
              <a:rPr sz="1200" b="0" i="0" u="none" dirty="0">
                <a:solidFill>
                  <a:srgbClr val="475569"/>
                </a:solidFill>
                <a:latin typeface="Calibri" panose="020F0502020204030204" pitchFamily="34" charset="0"/>
                <a:cs typeface="Calibri" panose="020F0502020204030204" pitchFamily="34" charset="0"/>
              </a:rPr>
              <a:t> </a:t>
            </a:r>
            <a:r>
              <a:rPr sz="1200" b="0" i="0" u="none" dirty="0" err="1">
                <a:solidFill>
                  <a:srgbClr val="475569"/>
                </a:solidFill>
                <a:latin typeface="Calibri" panose="020F0502020204030204" pitchFamily="34" charset="0"/>
                <a:cs typeface="Calibri" panose="020F0502020204030204" pitchFamily="34" charset="0"/>
              </a:rPr>
              <a:t>integrata</a:t>
            </a:r>
            <a:r>
              <a:rPr sz="1200" b="0" i="0" u="none" dirty="0">
                <a:solidFill>
                  <a:srgbClr val="475569"/>
                </a:solidFill>
                <a:latin typeface="Calibri" panose="020F0502020204030204" pitchFamily="34" charset="0"/>
                <a:cs typeface="Calibri" panose="020F0502020204030204" pitchFamily="34" charset="0"/>
              </a:rPr>
              <a:t> </a:t>
            </a:r>
            <a:r>
              <a:rPr sz="1200" b="0" i="0" u="none" dirty="0" err="1">
                <a:solidFill>
                  <a:srgbClr val="475569"/>
                </a:solidFill>
                <a:latin typeface="Calibri" panose="020F0502020204030204" pitchFamily="34" charset="0"/>
                <a:cs typeface="Calibri" panose="020F0502020204030204" pitchFamily="34" charset="0"/>
              </a:rPr>
              <a:t>chirurgo-endocrinologo-nutrizionista</a:t>
            </a:r>
            <a:r>
              <a:rPr sz="1200" b="0" i="0" u="none" dirty="0">
                <a:solidFill>
                  <a:srgbClr val="475569"/>
                </a:solidFill>
                <a:latin typeface="Calibri" panose="020F0502020204030204" pitchFamily="34" charset="0"/>
                <a:cs typeface="Calibri" panose="020F0502020204030204" pitchFamily="34" charset="0"/>
              </a:rPr>
              <a:t> </a:t>
            </a:r>
            <a:r>
              <a:rPr sz="1200" b="0" i="0" u="none" dirty="0" err="1">
                <a:solidFill>
                  <a:srgbClr val="475569"/>
                </a:solidFill>
                <a:latin typeface="Calibri" panose="020F0502020204030204" pitchFamily="34" charset="0"/>
                <a:cs typeface="Calibri" panose="020F0502020204030204" pitchFamily="34" charset="0"/>
              </a:rPr>
              <a:t>almeno</a:t>
            </a:r>
            <a:r>
              <a:rPr sz="1200" b="0" i="0" u="none" dirty="0">
                <a:solidFill>
                  <a:srgbClr val="475569"/>
                </a:solidFill>
                <a:latin typeface="Calibri" panose="020F0502020204030204" pitchFamily="34" charset="0"/>
                <a:cs typeface="Calibri" panose="020F0502020204030204" pitchFamily="34" charset="0"/>
              </a:rPr>
              <a:t> 30 </a:t>
            </a:r>
            <a:r>
              <a:rPr sz="1200" b="0" i="0" u="none" dirty="0" err="1">
                <a:solidFill>
                  <a:srgbClr val="475569"/>
                </a:solidFill>
                <a:latin typeface="Calibri" panose="020F0502020204030204" pitchFamily="34" charset="0"/>
                <a:cs typeface="Calibri" panose="020F0502020204030204" pitchFamily="34" charset="0"/>
              </a:rPr>
              <a:t>giorni</a:t>
            </a:r>
            <a:r>
              <a:rPr sz="1200" b="0" i="0" u="none" dirty="0">
                <a:solidFill>
                  <a:srgbClr val="475569"/>
                </a:solidFill>
                <a:latin typeface="Calibri" panose="020F0502020204030204" pitchFamily="34" charset="0"/>
                <a:cs typeface="Calibri" panose="020F0502020204030204" pitchFamily="34" charset="0"/>
              </a:rPr>
              <a:t> prima della data </a:t>
            </a:r>
            <a:r>
              <a:rPr sz="1200" b="0" i="0" u="none" dirty="0" err="1">
                <a:solidFill>
                  <a:srgbClr val="475569"/>
                </a:solidFill>
                <a:latin typeface="Calibri" panose="020F0502020204030204" pitchFamily="34" charset="0"/>
                <a:cs typeface="Calibri" panose="020F0502020204030204" pitchFamily="34" charset="0"/>
              </a:rPr>
              <a:t>chirurgica</a:t>
            </a:r>
            <a:endParaRPr sz="1200" b="0" i="0" u="none" dirty="0">
              <a:solidFill>
                <a:srgbClr val="475569"/>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690740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dissolve">
                                      <p:cBhvr>
                                        <p:cTn id="13" dur="500"/>
                                        <p:tgtEl>
                                          <p:spTgt spid="1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dissolve">
                                      <p:cBhvr>
                                        <p:cTn id="16" dur="500"/>
                                        <p:tgtEl>
                                          <p:spTgt spid="2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dissolve">
                                      <p:cBhvr>
                                        <p:cTn id="19" dur="500"/>
                                        <p:tgtEl>
                                          <p:spTgt spid="24"/>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dissolve">
                                      <p:cBhvr>
                                        <p:cTn id="25" dur="500"/>
                                        <p:tgtEl>
                                          <p:spTgt spid="3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dissolve">
                                      <p:cBhvr>
                                        <p:cTn id="28" dur="500"/>
                                        <p:tgtEl>
                                          <p:spTgt spid="31"/>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dissolve">
                                      <p:cBhvr>
                                        <p:cTn id="33" dur="500"/>
                                        <p:tgtEl>
                                          <p:spTgt spid="11"/>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dissolve">
                                      <p:cBhvr>
                                        <p:cTn id="36" dur="500"/>
                                        <p:tgtEl>
                                          <p:spTgt spid="14"/>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dissolve">
                                      <p:cBhvr>
                                        <p:cTn id="39" dur="500"/>
                                        <p:tgtEl>
                                          <p:spTgt spid="17"/>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dissolve">
                                      <p:cBhvr>
                                        <p:cTn id="42" dur="500"/>
                                        <p:tgtEl>
                                          <p:spTgt spid="21"/>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dissolve">
                                      <p:cBhvr>
                                        <p:cTn id="45" dur="500"/>
                                        <p:tgtEl>
                                          <p:spTgt spid="26"/>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dissolve">
                                      <p:cBhvr>
                                        <p:cTn id="48" dur="500"/>
                                        <p:tgtEl>
                                          <p:spTgt spid="32"/>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dissolve">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animBg="1"/>
      <p:bldP spid="16" grpId="0" animBg="1"/>
      <p:bldP spid="17" grpId="0" animBg="1"/>
      <p:bldP spid="20" grpId="0"/>
      <p:bldP spid="21" grpId="0"/>
      <p:bldP spid="24" grpId="0"/>
      <p:bldP spid="25" grpId="0"/>
      <p:bldP spid="26" grpId="0"/>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01FB4-EFB4-D2EE-DEC3-AAFEDD30F46F}"/>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B4CD2C32-F581-D957-41BB-1BCB326B851B}"/>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66E7EFBE-DB16-7F56-B20A-1F20AD6D9C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3F697E8C-54BC-7DE3-9459-57ADD977D1E0}"/>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FF76DF16-F679-F8D4-9620-79DB74647E6C}"/>
              </a:ext>
            </a:extLst>
          </p:cNvPr>
          <p:cNvSpPr txBox="1"/>
          <p:nvPr/>
        </p:nvSpPr>
        <p:spPr>
          <a:xfrm>
            <a:off x="11762986" y="6488667"/>
            <a:ext cx="301686" cy="369332"/>
          </a:xfrm>
          <a:prstGeom prst="rect">
            <a:avLst/>
          </a:prstGeom>
          <a:noFill/>
        </p:spPr>
        <p:txBody>
          <a:bodyPr wrap="none" rtlCol="0">
            <a:spAutoFit/>
          </a:bodyPr>
          <a:lstStyle/>
          <a:p>
            <a:r>
              <a:rPr lang="it-IT" dirty="0"/>
              <a:t>6</a:t>
            </a:r>
          </a:p>
        </p:txBody>
      </p:sp>
      <p:sp>
        <p:nvSpPr>
          <p:cNvPr id="6" name="Titolo 2">
            <a:extLst>
              <a:ext uri="{FF2B5EF4-FFF2-40B4-BE49-F238E27FC236}">
                <a16:creationId xmlns:a16="http://schemas.microsoft.com/office/drawing/2014/main" id="{6F5BFEC2-D30A-B459-5540-EB1DBE51E20D}"/>
              </a:ext>
            </a:extLst>
          </p:cNvPr>
          <p:cNvSpPr txBox="1">
            <a:spLocks/>
          </p:cNvSpPr>
          <p:nvPr/>
        </p:nvSpPr>
        <p:spPr>
          <a:xfrm>
            <a:off x="127328" y="510573"/>
            <a:ext cx="7030556"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rPr>
              <a:t>L’IPOSSIA TISSUTALE</a:t>
            </a:r>
            <a:endParaRPr lang="it-IT" sz="4400" dirty="0">
              <a:solidFill>
                <a:schemeClr val="tx1"/>
              </a:solidFill>
            </a:endParaRPr>
          </a:p>
        </p:txBody>
      </p:sp>
      <p:sp>
        <p:nvSpPr>
          <p:cNvPr id="35" name="Rounded Rectangle 2">
            <a:extLst>
              <a:ext uri="{FF2B5EF4-FFF2-40B4-BE49-F238E27FC236}">
                <a16:creationId xmlns:a16="http://schemas.microsoft.com/office/drawing/2014/main" id="{2D2339C9-22CA-EC7F-925E-B9B1592680B8}"/>
              </a:ext>
            </a:extLst>
          </p:cNvPr>
          <p:cNvSpPr/>
          <p:nvPr/>
        </p:nvSpPr>
        <p:spPr>
          <a:xfrm>
            <a:off x="5954635" y="2660589"/>
            <a:ext cx="5753100" cy="2878931"/>
          </a:xfrm>
          <a:prstGeom prst="roundRect">
            <a:avLst>
              <a:gd name="adj" fmla="val 3970"/>
            </a:avLst>
          </a:prstGeom>
          <a:solidFill>
            <a:srgbClr val="FFFFFF"/>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36" name="Rounded Rectangle 4">
            <a:extLst>
              <a:ext uri="{FF2B5EF4-FFF2-40B4-BE49-F238E27FC236}">
                <a16:creationId xmlns:a16="http://schemas.microsoft.com/office/drawing/2014/main" id="{E4BFEF87-7C26-17ED-C40A-85E777543817}"/>
              </a:ext>
            </a:extLst>
          </p:cNvPr>
          <p:cNvSpPr/>
          <p:nvPr/>
        </p:nvSpPr>
        <p:spPr>
          <a:xfrm>
            <a:off x="515229" y="2286000"/>
            <a:ext cx="5247644" cy="1143000"/>
          </a:xfrm>
          <a:prstGeom prst="roundRect">
            <a:avLst>
              <a:gd name="adj" fmla="val 10000"/>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37" name="Rounded Rectangle 5">
            <a:extLst>
              <a:ext uri="{FF2B5EF4-FFF2-40B4-BE49-F238E27FC236}">
                <a16:creationId xmlns:a16="http://schemas.microsoft.com/office/drawing/2014/main" id="{FEB8168F-511A-498C-C665-7F7F73828264}"/>
              </a:ext>
            </a:extLst>
          </p:cNvPr>
          <p:cNvSpPr/>
          <p:nvPr/>
        </p:nvSpPr>
        <p:spPr>
          <a:xfrm>
            <a:off x="515229" y="3562350"/>
            <a:ext cx="5247644" cy="1143000"/>
          </a:xfrm>
          <a:prstGeom prst="roundRect">
            <a:avLst>
              <a:gd name="adj" fmla="val 10000"/>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38" name="Rounded Rectangle 6">
            <a:extLst>
              <a:ext uri="{FF2B5EF4-FFF2-40B4-BE49-F238E27FC236}">
                <a16:creationId xmlns:a16="http://schemas.microsoft.com/office/drawing/2014/main" id="{90A6EBEA-906B-3796-D077-53E60D8948A9}"/>
              </a:ext>
            </a:extLst>
          </p:cNvPr>
          <p:cNvSpPr/>
          <p:nvPr/>
        </p:nvSpPr>
        <p:spPr>
          <a:xfrm>
            <a:off x="515229" y="4838700"/>
            <a:ext cx="5247644" cy="1143000"/>
          </a:xfrm>
          <a:prstGeom prst="roundRect">
            <a:avLst>
              <a:gd name="adj" fmla="val 10000"/>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pic>
        <p:nvPicPr>
          <p:cNvPr id="39" name="Picture 7" descr="image.png">
            <a:extLst>
              <a:ext uri="{FF2B5EF4-FFF2-40B4-BE49-F238E27FC236}">
                <a16:creationId xmlns:a16="http://schemas.microsoft.com/office/drawing/2014/main" id="{C5B807C9-11BF-9D62-59CB-68ED3D333640}"/>
              </a:ext>
            </a:extLst>
          </p:cNvPr>
          <p:cNvPicPr>
            <a:picLocks noChangeAspect="1"/>
          </p:cNvPicPr>
          <p:nvPr/>
        </p:nvPicPr>
        <p:blipFill>
          <a:blip r:embed="rId7"/>
          <a:stretch>
            <a:fillRect/>
          </a:stretch>
        </p:blipFill>
        <p:spPr>
          <a:xfrm>
            <a:off x="6087354" y="3113484"/>
            <a:ext cx="190500" cy="190500"/>
          </a:xfrm>
          <a:prstGeom prst="rect">
            <a:avLst/>
          </a:prstGeom>
        </p:spPr>
      </p:pic>
      <p:pic>
        <p:nvPicPr>
          <p:cNvPr id="40" name="Picture 8" descr="image.png">
            <a:extLst>
              <a:ext uri="{FF2B5EF4-FFF2-40B4-BE49-F238E27FC236}">
                <a16:creationId xmlns:a16="http://schemas.microsoft.com/office/drawing/2014/main" id="{421D9DA8-8461-4E76-EB61-2D433B2D8176}"/>
              </a:ext>
            </a:extLst>
          </p:cNvPr>
          <p:cNvPicPr>
            <a:picLocks noChangeAspect="1"/>
          </p:cNvPicPr>
          <p:nvPr/>
        </p:nvPicPr>
        <p:blipFill>
          <a:blip r:embed="rId8"/>
          <a:stretch>
            <a:fillRect/>
          </a:stretch>
        </p:blipFill>
        <p:spPr>
          <a:xfrm>
            <a:off x="6096038" y="3718071"/>
            <a:ext cx="142875" cy="142875"/>
          </a:xfrm>
          <a:prstGeom prst="rect">
            <a:avLst/>
          </a:prstGeom>
        </p:spPr>
      </p:pic>
      <p:pic>
        <p:nvPicPr>
          <p:cNvPr id="41" name="Picture 9" descr="image.png">
            <a:extLst>
              <a:ext uri="{FF2B5EF4-FFF2-40B4-BE49-F238E27FC236}">
                <a16:creationId xmlns:a16="http://schemas.microsoft.com/office/drawing/2014/main" id="{F74AF473-35B1-8F80-D573-2D852AD460B3}"/>
              </a:ext>
            </a:extLst>
          </p:cNvPr>
          <p:cNvPicPr>
            <a:picLocks noChangeAspect="1"/>
          </p:cNvPicPr>
          <p:nvPr/>
        </p:nvPicPr>
        <p:blipFill>
          <a:blip r:embed="rId9"/>
          <a:stretch>
            <a:fillRect/>
          </a:stretch>
        </p:blipFill>
        <p:spPr>
          <a:xfrm>
            <a:off x="6095757" y="4292057"/>
            <a:ext cx="123825" cy="142875"/>
          </a:xfrm>
          <a:prstGeom prst="rect">
            <a:avLst/>
          </a:prstGeom>
        </p:spPr>
      </p:pic>
      <p:pic>
        <p:nvPicPr>
          <p:cNvPr id="42" name="Picture 10" descr="image.png">
            <a:extLst>
              <a:ext uri="{FF2B5EF4-FFF2-40B4-BE49-F238E27FC236}">
                <a16:creationId xmlns:a16="http://schemas.microsoft.com/office/drawing/2014/main" id="{27D3D71F-6E8B-50F4-BBC4-8405191EEF99}"/>
              </a:ext>
            </a:extLst>
          </p:cNvPr>
          <p:cNvPicPr>
            <a:picLocks noChangeAspect="1"/>
          </p:cNvPicPr>
          <p:nvPr/>
        </p:nvPicPr>
        <p:blipFill>
          <a:blip r:embed="rId10"/>
          <a:stretch>
            <a:fillRect/>
          </a:stretch>
        </p:blipFill>
        <p:spPr>
          <a:xfrm>
            <a:off x="6095757" y="4884628"/>
            <a:ext cx="142875" cy="142875"/>
          </a:xfrm>
          <a:prstGeom prst="rect">
            <a:avLst/>
          </a:prstGeom>
        </p:spPr>
      </p:pic>
      <p:sp>
        <p:nvSpPr>
          <p:cNvPr id="43" name="TextBox 14">
            <a:extLst>
              <a:ext uri="{FF2B5EF4-FFF2-40B4-BE49-F238E27FC236}">
                <a16:creationId xmlns:a16="http://schemas.microsoft.com/office/drawing/2014/main" id="{DBF1A104-B3CB-271B-DA81-A9D5F96C700E}"/>
              </a:ext>
            </a:extLst>
          </p:cNvPr>
          <p:cNvSpPr txBox="1"/>
          <p:nvPr/>
        </p:nvSpPr>
        <p:spPr>
          <a:xfrm>
            <a:off x="6373104" y="3070235"/>
            <a:ext cx="5260657" cy="276999"/>
          </a:xfrm>
          <a:prstGeom prst="rect">
            <a:avLst/>
          </a:prstGeom>
          <a:noFill/>
        </p:spPr>
        <p:txBody>
          <a:bodyPr wrap="square" lIns="0" tIns="0" rIns="0" bIns="0" anchor="ctr">
            <a:spAutoFit/>
          </a:bodyPr>
          <a:lstStyle/>
          <a:p>
            <a:pPr algn="l"/>
            <a:r>
              <a:rPr b="1" i="0" u="none">
                <a:solidFill>
                  <a:srgbClr val="0F172A"/>
                </a:solidFill>
                <a:latin typeface="Calibri" panose="020F0502020204030204" pitchFamily="34" charset="0"/>
                <a:cs typeface="Calibri" panose="020F0502020204030204" pitchFamily="34" charset="0"/>
              </a:rPr>
              <a:t>Biomeccanica dei Trocar su Parete Ipertrofica (6-12 cm)</a:t>
            </a:r>
          </a:p>
        </p:txBody>
      </p:sp>
      <p:sp>
        <p:nvSpPr>
          <p:cNvPr id="44" name="TextBox 15">
            <a:extLst>
              <a:ext uri="{FF2B5EF4-FFF2-40B4-BE49-F238E27FC236}">
                <a16:creationId xmlns:a16="http://schemas.microsoft.com/office/drawing/2014/main" id="{08D8C809-4507-C573-3A0D-ED9376EA7D31}"/>
              </a:ext>
            </a:extLst>
          </p:cNvPr>
          <p:cNvSpPr txBox="1"/>
          <p:nvPr/>
        </p:nvSpPr>
        <p:spPr>
          <a:xfrm>
            <a:off x="715254" y="2886075"/>
            <a:ext cx="4686300" cy="369332"/>
          </a:xfrm>
          <a:prstGeom prst="rect">
            <a:avLst/>
          </a:prstGeom>
          <a:noFill/>
        </p:spPr>
        <p:txBody>
          <a:bodyPr wrap="square" lIns="0" tIns="0" rIns="0" bIns="0" anchor="t">
            <a:spAutoFit/>
          </a:bodyPr>
          <a:lstStyle/>
          <a:p>
            <a:pPr algn="l"/>
            <a:r>
              <a:rPr sz="1200" b="0" i="0" u="none" dirty="0" err="1">
                <a:solidFill>
                  <a:srgbClr val="64748B"/>
                </a:solidFill>
                <a:latin typeface="Calibri" panose="020F0502020204030204" pitchFamily="34" charset="0"/>
                <a:cs typeface="Calibri" panose="020F0502020204030204" pitchFamily="34" charset="0"/>
              </a:rPr>
              <a:t>L'espansione</a:t>
            </a:r>
            <a:r>
              <a:rPr sz="1200" b="0" i="0" u="none" dirty="0">
                <a:solidFill>
                  <a:srgbClr val="64748B"/>
                </a:solidFill>
                <a:latin typeface="Calibri" panose="020F0502020204030204" pitchFamily="34" charset="0"/>
                <a:cs typeface="Calibri" panose="020F0502020204030204" pitchFamily="34" charset="0"/>
              </a:rPr>
              <a:t> </a:t>
            </a:r>
            <a:r>
              <a:rPr sz="1200" b="0" i="0" u="none" dirty="0" err="1">
                <a:solidFill>
                  <a:srgbClr val="64748B"/>
                </a:solidFill>
                <a:latin typeface="Calibri" panose="020F0502020204030204" pitchFamily="34" charset="0"/>
                <a:cs typeface="Calibri" panose="020F0502020204030204" pitchFamily="34" charset="0"/>
              </a:rPr>
              <a:t>adipocitaria</a:t>
            </a:r>
            <a:r>
              <a:rPr sz="1200" b="0" i="0" u="none" dirty="0">
                <a:solidFill>
                  <a:srgbClr val="64748B"/>
                </a:solidFill>
                <a:latin typeface="Calibri" panose="020F0502020204030204" pitchFamily="34" charset="0"/>
                <a:cs typeface="Calibri" panose="020F0502020204030204" pitchFamily="34" charset="0"/>
              </a:rPr>
              <a:t> </a:t>
            </a:r>
            <a:r>
              <a:rPr sz="1200" b="0" i="0" u="none" dirty="0" err="1">
                <a:solidFill>
                  <a:srgbClr val="64748B"/>
                </a:solidFill>
                <a:latin typeface="Calibri" panose="020F0502020204030204" pitchFamily="34" charset="0"/>
                <a:cs typeface="Calibri" panose="020F0502020204030204" pitchFamily="34" charset="0"/>
              </a:rPr>
              <a:t>supera</a:t>
            </a:r>
            <a:r>
              <a:rPr sz="1200" b="0" i="0" u="none" dirty="0">
                <a:solidFill>
                  <a:srgbClr val="64748B"/>
                </a:solidFill>
                <a:latin typeface="Calibri" panose="020F0502020204030204" pitchFamily="34" charset="0"/>
                <a:cs typeface="Calibri" panose="020F0502020204030204" pitchFamily="34" charset="0"/>
              </a:rPr>
              <a:t> </a:t>
            </a:r>
            <a:r>
              <a:rPr sz="1200" b="0" i="0" u="none" dirty="0" err="1">
                <a:solidFill>
                  <a:srgbClr val="64748B"/>
                </a:solidFill>
                <a:latin typeface="Calibri" panose="020F0502020204030204" pitchFamily="34" charset="0"/>
                <a:cs typeface="Calibri" panose="020F0502020204030204" pitchFamily="34" charset="0"/>
              </a:rPr>
              <a:t>l'angiogenesi</a:t>
            </a:r>
            <a:r>
              <a:rPr sz="1200" b="0" i="0" u="none" dirty="0">
                <a:solidFill>
                  <a:srgbClr val="64748B"/>
                </a:solidFill>
                <a:latin typeface="Calibri" panose="020F0502020204030204" pitchFamily="34" charset="0"/>
                <a:cs typeface="Calibri" panose="020F0502020204030204" pitchFamily="34" charset="0"/>
              </a:rPr>
              <a:t>, </a:t>
            </a:r>
            <a:r>
              <a:rPr sz="1200" b="0" i="0" u="none" dirty="0" err="1">
                <a:solidFill>
                  <a:srgbClr val="64748B"/>
                </a:solidFill>
                <a:latin typeface="Calibri" panose="020F0502020204030204" pitchFamily="34" charset="0"/>
                <a:cs typeface="Calibri" panose="020F0502020204030204" pitchFamily="34" charset="0"/>
              </a:rPr>
              <a:t>provocando</a:t>
            </a:r>
            <a:r>
              <a:rPr sz="1200" b="0" i="0" u="none" dirty="0">
                <a:solidFill>
                  <a:srgbClr val="64748B"/>
                </a:solidFill>
                <a:latin typeface="Calibri" panose="020F0502020204030204" pitchFamily="34" charset="0"/>
                <a:cs typeface="Calibri" panose="020F0502020204030204" pitchFamily="34" charset="0"/>
              </a:rPr>
              <a:t> </a:t>
            </a:r>
            <a:r>
              <a:rPr sz="1200" b="0" i="0" u="none" dirty="0" err="1">
                <a:solidFill>
                  <a:srgbClr val="64748B"/>
                </a:solidFill>
                <a:latin typeface="Calibri" panose="020F0502020204030204" pitchFamily="34" charset="0"/>
                <a:cs typeface="Calibri" panose="020F0502020204030204" pitchFamily="34" charset="0"/>
              </a:rPr>
              <a:t>ipoperfusione</a:t>
            </a:r>
            <a:r>
              <a:rPr sz="1200" b="0" i="0" u="none" dirty="0">
                <a:solidFill>
                  <a:srgbClr val="64748B"/>
                </a:solidFill>
                <a:latin typeface="Calibri" panose="020F0502020204030204" pitchFamily="34" charset="0"/>
                <a:cs typeface="Calibri" panose="020F0502020204030204" pitchFamily="34" charset="0"/>
              </a:rPr>
              <a:t> </a:t>
            </a:r>
            <a:r>
              <a:rPr sz="1200" b="0" i="0" u="none" dirty="0" err="1">
                <a:solidFill>
                  <a:srgbClr val="64748B"/>
                </a:solidFill>
                <a:latin typeface="Calibri" panose="020F0502020204030204" pitchFamily="34" charset="0"/>
                <a:cs typeface="Calibri" panose="020F0502020204030204" pitchFamily="34" charset="0"/>
              </a:rPr>
              <a:t>cronica</a:t>
            </a:r>
            <a:r>
              <a:rPr sz="1200" b="0" i="0" u="none" dirty="0">
                <a:solidFill>
                  <a:srgbClr val="64748B"/>
                </a:solidFill>
                <a:latin typeface="Calibri" panose="020F0502020204030204" pitchFamily="34" charset="0"/>
                <a:cs typeface="Calibri" panose="020F0502020204030204" pitchFamily="34" charset="0"/>
              </a:rPr>
              <a:t> del </a:t>
            </a:r>
            <a:r>
              <a:rPr sz="1200" b="0" i="0" u="none" dirty="0" err="1">
                <a:solidFill>
                  <a:srgbClr val="64748B"/>
                </a:solidFill>
                <a:latin typeface="Calibri" panose="020F0502020204030204" pitchFamily="34" charset="0"/>
                <a:cs typeface="Calibri" panose="020F0502020204030204" pitchFamily="34" charset="0"/>
              </a:rPr>
              <a:t>connettivo</a:t>
            </a:r>
            <a:r>
              <a:rPr sz="1200" b="0" i="0" u="none" dirty="0">
                <a:solidFill>
                  <a:srgbClr val="64748B"/>
                </a:solidFill>
                <a:latin typeface="Calibri" panose="020F0502020204030204" pitchFamily="34" charset="0"/>
                <a:cs typeface="Calibri" panose="020F0502020204030204" pitchFamily="34" charset="0"/>
              </a:rPr>
              <a:t> </a:t>
            </a:r>
            <a:r>
              <a:rPr sz="1200" b="0" i="0" u="none" dirty="0" err="1">
                <a:solidFill>
                  <a:srgbClr val="64748B"/>
                </a:solidFill>
                <a:latin typeface="Calibri" panose="020F0502020204030204" pitchFamily="34" charset="0"/>
                <a:cs typeface="Calibri" panose="020F0502020204030204" pitchFamily="34" charset="0"/>
              </a:rPr>
              <a:t>parietale</a:t>
            </a:r>
            <a:r>
              <a:rPr sz="1200" b="0" i="0" u="none" dirty="0">
                <a:solidFill>
                  <a:srgbClr val="64748B"/>
                </a:solidFill>
                <a:latin typeface="Calibri" panose="020F0502020204030204" pitchFamily="34" charset="0"/>
                <a:cs typeface="Calibri" panose="020F0502020204030204" pitchFamily="34" charset="0"/>
              </a:rPr>
              <a:t>.</a:t>
            </a:r>
          </a:p>
        </p:txBody>
      </p:sp>
      <p:sp>
        <p:nvSpPr>
          <p:cNvPr id="45" name="TextBox 16">
            <a:extLst>
              <a:ext uri="{FF2B5EF4-FFF2-40B4-BE49-F238E27FC236}">
                <a16:creationId xmlns:a16="http://schemas.microsoft.com/office/drawing/2014/main" id="{26F9CA62-440D-663E-4672-8BB62F95A547}"/>
              </a:ext>
            </a:extLst>
          </p:cNvPr>
          <p:cNvSpPr txBox="1"/>
          <p:nvPr/>
        </p:nvSpPr>
        <p:spPr>
          <a:xfrm>
            <a:off x="715254" y="4162425"/>
            <a:ext cx="4686300" cy="369332"/>
          </a:xfrm>
          <a:prstGeom prst="rect">
            <a:avLst/>
          </a:prstGeom>
          <a:noFill/>
        </p:spPr>
        <p:txBody>
          <a:bodyPr wrap="square" lIns="0" tIns="0" rIns="0" bIns="0" anchor="t">
            <a:spAutoFit/>
          </a:bodyPr>
          <a:lstStyle/>
          <a:p>
            <a:pPr algn="l"/>
            <a:r>
              <a:rPr sz="1200" b="0" i="0" u="none">
                <a:solidFill>
                  <a:srgbClr val="64748B"/>
                </a:solidFill>
                <a:latin typeface="Calibri" panose="020F0502020204030204" pitchFamily="34" charset="0"/>
                <a:cs typeface="Calibri" panose="020F0502020204030204" pitchFamily="34" charset="0"/>
              </a:rPr>
              <a:t>Arresto dell'idrossilazione di prolina/lisina per la sintesi del collagene e blocco della battericidia mieloperossidasica.</a:t>
            </a:r>
          </a:p>
        </p:txBody>
      </p:sp>
      <p:sp>
        <p:nvSpPr>
          <p:cNvPr id="46" name="TextBox 17">
            <a:extLst>
              <a:ext uri="{FF2B5EF4-FFF2-40B4-BE49-F238E27FC236}">
                <a16:creationId xmlns:a16="http://schemas.microsoft.com/office/drawing/2014/main" id="{0CED4636-AD8D-8657-E074-F0D7929ABAA1}"/>
              </a:ext>
            </a:extLst>
          </p:cNvPr>
          <p:cNvSpPr txBox="1"/>
          <p:nvPr/>
        </p:nvSpPr>
        <p:spPr>
          <a:xfrm>
            <a:off x="715254" y="5438775"/>
            <a:ext cx="4686300" cy="369332"/>
          </a:xfrm>
          <a:prstGeom prst="rect">
            <a:avLst/>
          </a:prstGeom>
          <a:noFill/>
        </p:spPr>
        <p:txBody>
          <a:bodyPr wrap="square" lIns="0" tIns="0" rIns="0" bIns="0" anchor="t">
            <a:spAutoFit/>
          </a:bodyPr>
          <a:lstStyle/>
          <a:p>
            <a:pPr algn="l"/>
            <a:r>
              <a:rPr sz="1200" b="0" i="0" u="none">
                <a:solidFill>
                  <a:srgbClr val="64748B"/>
                </a:solidFill>
                <a:latin typeface="Calibri" panose="020F0502020204030204" pitchFamily="34" charset="0"/>
                <a:cs typeface="Calibri" panose="020F0502020204030204" pitchFamily="34" charset="0"/>
              </a:rPr>
              <a:t>Ostacolo al ritorno veno-linfatico, edema interstiziale e dilatazione delle distanze di diffusione molecolare.</a:t>
            </a:r>
          </a:p>
        </p:txBody>
      </p:sp>
      <p:sp>
        <p:nvSpPr>
          <p:cNvPr id="47" name="TextBox 18">
            <a:extLst>
              <a:ext uri="{FF2B5EF4-FFF2-40B4-BE49-F238E27FC236}">
                <a16:creationId xmlns:a16="http://schemas.microsoft.com/office/drawing/2014/main" id="{F5F261BB-6BF0-8E4A-93DC-35B53297216A}"/>
              </a:ext>
            </a:extLst>
          </p:cNvPr>
          <p:cNvSpPr txBox="1"/>
          <p:nvPr/>
        </p:nvSpPr>
        <p:spPr>
          <a:xfrm>
            <a:off x="6325479" y="3481733"/>
            <a:ext cx="5057775" cy="615553"/>
          </a:xfrm>
          <a:prstGeom prst="rect">
            <a:avLst/>
          </a:prstGeom>
          <a:noFill/>
        </p:spPr>
        <p:txBody>
          <a:bodyPr wrap="square" lIns="0" tIns="0" rIns="0" bIns="0" anchor="t">
            <a:spAutoFit/>
          </a:bodyPr>
          <a:lstStyle/>
          <a:p>
            <a:pPr algn="l">
              <a:lnSpc>
                <a:spcPts val="1631"/>
              </a:lnSpc>
            </a:pPr>
            <a:r>
              <a:rPr sz="1400" b="1" i="0" u="none" dirty="0">
                <a:solidFill>
                  <a:srgbClr val="0F172A"/>
                </a:solidFill>
                <a:latin typeface="Calibri" panose="020F0502020204030204" pitchFamily="34" charset="0"/>
                <a:cs typeface="Calibri" panose="020F0502020204030204" pitchFamily="34" charset="0"/>
              </a:rPr>
              <a:t>Effetto Leva </a:t>
            </a:r>
            <a:r>
              <a:rPr sz="1400" b="1" i="0" u="none" dirty="0" err="1">
                <a:solidFill>
                  <a:srgbClr val="0F172A"/>
                </a:solidFill>
                <a:latin typeface="Calibri" panose="020F0502020204030204" pitchFamily="34" charset="0"/>
                <a:cs typeface="Calibri" panose="020F0502020204030204" pitchFamily="34" charset="0"/>
              </a:rPr>
              <a:t>Prolungato</a:t>
            </a:r>
            <a:r>
              <a:rPr sz="1400" b="1" i="0" u="none" dirty="0">
                <a:solidFill>
                  <a:srgbClr val="0F172A"/>
                </a:solidFill>
                <a:latin typeface="Calibri" panose="020F0502020204030204" pitchFamily="34" charset="0"/>
                <a:cs typeface="Calibri" panose="020F0502020204030204" pitchFamily="34" charset="0"/>
              </a:rPr>
              <a:t>: </a:t>
            </a:r>
            <a:r>
              <a:rPr sz="1400" b="1" i="0" u="none" dirty="0" err="1">
                <a:solidFill>
                  <a:srgbClr val="0F172A"/>
                </a:solidFill>
                <a:latin typeface="Calibri" panose="020F0502020204030204" pitchFamily="34" charset="0"/>
                <a:cs typeface="Calibri" panose="020F0502020204030204" pitchFamily="34" charset="0"/>
              </a:rPr>
              <a:t>L'escursione</a:t>
            </a:r>
            <a:r>
              <a:rPr sz="1400" b="1" i="0" u="none" dirty="0">
                <a:solidFill>
                  <a:srgbClr val="0F172A"/>
                </a:solidFill>
                <a:latin typeface="Calibri" panose="020F0502020204030204" pitchFamily="34" charset="0"/>
                <a:cs typeface="Calibri" panose="020F0502020204030204" pitchFamily="34" charset="0"/>
              </a:rPr>
              <a:t> </a:t>
            </a:r>
            <a:r>
              <a:rPr sz="1400" b="1" i="0" u="none" dirty="0" err="1">
                <a:solidFill>
                  <a:srgbClr val="0F172A"/>
                </a:solidFill>
                <a:latin typeface="Calibri" panose="020F0502020204030204" pitchFamily="34" charset="0"/>
                <a:cs typeface="Calibri" panose="020F0502020204030204" pitchFamily="34" charset="0"/>
              </a:rPr>
              <a:t>angolare</a:t>
            </a:r>
            <a:r>
              <a:rPr sz="1400" b="1" i="0" u="none" dirty="0">
                <a:solidFill>
                  <a:srgbClr val="0F172A"/>
                </a:solidFill>
                <a:latin typeface="Calibri" panose="020F0502020204030204" pitchFamily="34" charset="0"/>
                <a:cs typeface="Calibri" panose="020F0502020204030204" pitchFamily="34" charset="0"/>
              </a:rPr>
              <a:t> </a:t>
            </a:r>
            <a:r>
              <a:rPr sz="1400" b="1" i="0" u="none" dirty="0" err="1">
                <a:solidFill>
                  <a:srgbClr val="0F172A"/>
                </a:solidFill>
                <a:latin typeface="Calibri" panose="020F0502020204030204" pitchFamily="34" charset="0"/>
                <a:cs typeface="Calibri" panose="020F0502020204030204" pitchFamily="34" charset="0"/>
              </a:rPr>
              <a:t>dei</a:t>
            </a:r>
            <a:r>
              <a:rPr sz="1400" b="1" i="0" u="none" dirty="0">
                <a:solidFill>
                  <a:srgbClr val="0F172A"/>
                </a:solidFill>
                <a:latin typeface="Calibri" panose="020F0502020204030204" pitchFamily="34" charset="0"/>
                <a:cs typeface="Calibri" panose="020F0502020204030204" pitchFamily="34" charset="0"/>
              </a:rPr>
              <a:t> trocar </a:t>
            </a:r>
            <a:r>
              <a:rPr sz="1400" b="1" i="0" u="none" dirty="0" err="1">
                <a:solidFill>
                  <a:srgbClr val="0F172A"/>
                </a:solidFill>
                <a:latin typeface="Calibri" panose="020F0502020204030204" pitchFamily="34" charset="0"/>
                <a:cs typeface="Calibri" panose="020F0502020204030204" pitchFamily="34" charset="0"/>
              </a:rPr>
              <a:t>calibro</a:t>
            </a:r>
            <a:r>
              <a:rPr sz="1400" b="1" i="0" u="none" dirty="0">
                <a:solidFill>
                  <a:srgbClr val="0F172A"/>
                </a:solidFill>
                <a:latin typeface="Calibri" panose="020F0502020204030204" pitchFamily="34" charset="0"/>
                <a:cs typeface="Calibri" panose="020F0502020204030204" pitchFamily="34" charset="0"/>
              </a:rPr>
              <a:t> 12-15 mm induce </a:t>
            </a:r>
            <a:r>
              <a:rPr sz="1400" b="1" i="0" u="none" dirty="0" err="1">
                <a:solidFill>
                  <a:srgbClr val="0F172A"/>
                </a:solidFill>
                <a:latin typeface="Calibri" panose="020F0502020204030204" pitchFamily="34" charset="0"/>
                <a:cs typeface="Calibri" panose="020F0502020204030204" pitchFamily="34" charset="0"/>
              </a:rPr>
              <a:t>compressione</a:t>
            </a:r>
            <a:r>
              <a:rPr sz="1400" b="1" i="0" u="none" dirty="0">
                <a:solidFill>
                  <a:srgbClr val="0F172A"/>
                </a:solidFill>
                <a:latin typeface="Calibri" panose="020F0502020204030204" pitchFamily="34" charset="0"/>
                <a:cs typeface="Calibri" panose="020F0502020204030204" pitchFamily="34" charset="0"/>
              </a:rPr>
              <a:t> </a:t>
            </a:r>
            <a:r>
              <a:rPr sz="1400" b="1" i="0" u="none" dirty="0" err="1">
                <a:solidFill>
                  <a:srgbClr val="0F172A"/>
                </a:solidFill>
                <a:latin typeface="Calibri" panose="020F0502020204030204" pitchFamily="34" charset="0"/>
                <a:cs typeface="Calibri" panose="020F0502020204030204" pitchFamily="34" charset="0"/>
              </a:rPr>
              <a:t>tangenziale</a:t>
            </a:r>
            <a:r>
              <a:rPr sz="1400" b="1" i="0" u="none" dirty="0">
                <a:solidFill>
                  <a:srgbClr val="0F172A"/>
                </a:solidFill>
                <a:latin typeface="Calibri" panose="020F0502020204030204" pitchFamily="34" charset="0"/>
                <a:cs typeface="Calibri" panose="020F0502020204030204" pitchFamily="34" charset="0"/>
              </a:rPr>
              <a:t> continua sui fasci </a:t>
            </a:r>
            <a:r>
              <a:rPr sz="1400" b="1" i="0" u="none" dirty="0" err="1">
                <a:solidFill>
                  <a:srgbClr val="0F172A"/>
                </a:solidFill>
                <a:latin typeface="Calibri" panose="020F0502020204030204" pitchFamily="34" charset="0"/>
                <a:cs typeface="Calibri" panose="020F0502020204030204" pitchFamily="34" charset="0"/>
              </a:rPr>
              <a:t>muscolari</a:t>
            </a:r>
            <a:r>
              <a:rPr sz="1400" b="1" i="0" u="none" dirty="0">
                <a:solidFill>
                  <a:srgbClr val="0F172A"/>
                </a:solidFill>
                <a:latin typeface="Calibri" panose="020F0502020204030204" pitchFamily="34" charset="0"/>
                <a:cs typeface="Calibri" panose="020F0502020204030204" pitchFamily="34" charset="0"/>
              </a:rPr>
              <a:t>.</a:t>
            </a:r>
          </a:p>
        </p:txBody>
      </p:sp>
      <p:sp>
        <p:nvSpPr>
          <p:cNvPr id="48" name="TextBox 19">
            <a:extLst>
              <a:ext uri="{FF2B5EF4-FFF2-40B4-BE49-F238E27FC236}">
                <a16:creationId xmlns:a16="http://schemas.microsoft.com/office/drawing/2014/main" id="{81CC24F5-B34D-4236-8A00-3141C7B488BF}"/>
              </a:ext>
            </a:extLst>
          </p:cNvPr>
          <p:cNvSpPr txBox="1"/>
          <p:nvPr/>
        </p:nvSpPr>
        <p:spPr>
          <a:xfrm>
            <a:off x="6306429" y="4099761"/>
            <a:ext cx="5076825" cy="615553"/>
          </a:xfrm>
          <a:prstGeom prst="rect">
            <a:avLst/>
          </a:prstGeom>
          <a:noFill/>
        </p:spPr>
        <p:txBody>
          <a:bodyPr wrap="square" lIns="0" tIns="0" rIns="0" bIns="0" anchor="t">
            <a:spAutoFit/>
          </a:bodyPr>
          <a:lstStyle/>
          <a:p>
            <a:pPr algn="l">
              <a:lnSpc>
                <a:spcPts val="1631"/>
              </a:lnSpc>
            </a:pPr>
            <a:r>
              <a:rPr sz="1400" b="1" i="0" u="none" dirty="0">
                <a:solidFill>
                  <a:srgbClr val="EF4444"/>
                </a:solidFill>
                <a:latin typeface="Calibri" panose="020F0502020204030204" pitchFamily="34" charset="0"/>
                <a:cs typeface="Calibri" panose="020F0502020204030204" pitchFamily="34" charset="0"/>
              </a:rPr>
              <a:t>Micro-</a:t>
            </a:r>
            <a:r>
              <a:rPr sz="1400" b="1" i="0" u="none" dirty="0" err="1">
                <a:solidFill>
                  <a:srgbClr val="EF4444"/>
                </a:solidFill>
                <a:latin typeface="Calibri" panose="020F0502020204030204" pitchFamily="34" charset="0"/>
                <a:cs typeface="Calibri" panose="020F0502020204030204" pitchFamily="34" charset="0"/>
              </a:rPr>
              <a:t>Necrosi</a:t>
            </a:r>
            <a:r>
              <a:rPr sz="1400" b="1" i="0" u="none" dirty="0">
                <a:solidFill>
                  <a:srgbClr val="EF4444"/>
                </a:solidFill>
                <a:latin typeface="Calibri" panose="020F0502020204030204" pitchFamily="34" charset="0"/>
                <a:cs typeface="Calibri" panose="020F0502020204030204" pitchFamily="34" charset="0"/>
              </a:rPr>
              <a:t> da </a:t>
            </a:r>
            <a:r>
              <a:rPr sz="1400" b="1" i="0" u="none" dirty="0" err="1">
                <a:solidFill>
                  <a:srgbClr val="EF4444"/>
                </a:solidFill>
                <a:latin typeface="Calibri" panose="020F0502020204030204" pitchFamily="34" charset="0"/>
                <a:cs typeface="Calibri" panose="020F0502020204030204" pitchFamily="34" charset="0"/>
              </a:rPr>
              <a:t>Pressione</a:t>
            </a:r>
            <a:r>
              <a:rPr sz="1400" b="1" i="0" u="none" dirty="0">
                <a:solidFill>
                  <a:srgbClr val="EF4444"/>
                </a:solidFill>
                <a:latin typeface="Calibri" panose="020F0502020204030204" pitchFamily="34" charset="0"/>
                <a:cs typeface="Calibri" panose="020F0502020204030204" pitchFamily="34" charset="0"/>
              </a:rPr>
              <a:t>: </a:t>
            </a:r>
            <a:r>
              <a:rPr sz="1400" b="1" i="0" u="none" dirty="0" err="1">
                <a:solidFill>
                  <a:srgbClr val="EF4444"/>
                </a:solidFill>
                <a:latin typeface="Calibri" panose="020F0502020204030204" pitchFamily="34" charset="0"/>
                <a:cs typeface="Calibri" panose="020F0502020204030204" pitchFamily="34" charset="0"/>
              </a:rPr>
              <a:t>Formazione</a:t>
            </a:r>
            <a:r>
              <a:rPr sz="1400" b="1" i="0" u="none" dirty="0">
                <a:solidFill>
                  <a:srgbClr val="EF4444"/>
                </a:solidFill>
                <a:latin typeface="Calibri" panose="020F0502020204030204" pitchFamily="34" charset="0"/>
                <a:cs typeface="Calibri" panose="020F0502020204030204" pitchFamily="34" charset="0"/>
              </a:rPr>
              <a:t> di </a:t>
            </a:r>
            <a:r>
              <a:rPr sz="1400" b="1" i="0" u="none" dirty="0" err="1">
                <a:solidFill>
                  <a:srgbClr val="EF4444"/>
                </a:solidFill>
                <a:latin typeface="Calibri" panose="020F0502020204030204" pitchFamily="34" charset="0"/>
                <a:cs typeface="Calibri" panose="020F0502020204030204" pitchFamily="34" charset="0"/>
              </a:rPr>
              <a:t>anelli</a:t>
            </a:r>
            <a:r>
              <a:rPr sz="1400" b="1" i="0" u="none" dirty="0">
                <a:solidFill>
                  <a:srgbClr val="EF4444"/>
                </a:solidFill>
                <a:latin typeface="Calibri" panose="020F0502020204030204" pitchFamily="34" charset="0"/>
                <a:cs typeface="Calibri" panose="020F0502020204030204" pitchFamily="34" charset="0"/>
              </a:rPr>
              <a:t> </a:t>
            </a:r>
            <a:r>
              <a:rPr sz="1400" b="1" i="0" u="none" dirty="0" err="1">
                <a:solidFill>
                  <a:srgbClr val="EF4444"/>
                </a:solidFill>
                <a:latin typeface="Calibri" panose="020F0502020204030204" pitchFamily="34" charset="0"/>
                <a:cs typeface="Calibri" panose="020F0502020204030204" pitchFamily="34" charset="0"/>
              </a:rPr>
              <a:t>ischemici</a:t>
            </a:r>
            <a:r>
              <a:rPr sz="1400" b="1" i="0" u="none" dirty="0">
                <a:solidFill>
                  <a:srgbClr val="EF4444"/>
                </a:solidFill>
                <a:latin typeface="Calibri" panose="020F0502020204030204" pitchFamily="34" charset="0"/>
                <a:cs typeface="Calibri" panose="020F0502020204030204" pitchFamily="34" charset="0"/>
              </a:rPr>
              <a:t> </a:t>
            </a:r>
            <a:r>
              <a:rPr sz="1400" b="1" i="0" u="none" dirty="0" err="1">
                <a:solidFill>
                  <a:srgbClr val="EF4444"/>
                </a:solidFill>
                <a:latin typeface="Calibri" panose="020F0502020204030204" pitchFamily="34" charset="0"/>
                <a:cs typeface="Calibri" panose="020F0502020204030204" pitchFamily="34" charset="0"/>
              </a:rPr>
              <a:t>lungo</a:t>
            </a:r>
            <a:r>
              <a:rPr sz="1400" b="1" i="0" u="none" dirty="0">
                <a:solidFill>
                  <a:srgbClr val="EF4444"/>
                </a:solidFill>
                <a:latin typeface="Calibri" panose="020F0502020204030204" pitchFamily="34" charset="0"/>
                <a:cs typeface="Calibri" panose="020F0502020204030204" pitchFamily="34" charset="0"/>
              </a:rPr>
              <a:t> il </a:t>
            </a:r>
            <a:r>
              <a:rPr sz="1400" b="1" i="0" u="none" dirty="0" err="1">
                <a:solidFill>
                  <a:srgbClr val="EF4444"/>
                </a:solidFill>
                <a:latin typeface="Calibri" panose="020F0502020204030204" pitchFamily="34" charset="0"/>
                <a:cs typeface="Calibri" panose="020F0502020204030204" pitchFamily="34" charset="0"/>
              </a:rPr>
              <a:t>tragitto</a:t>
            </a:r>
            <a:r>
              <a:rPr sz="1400" b="1" i="0" u="none" dirty="0">
                <a:solidFill>
                  <a:srgbClr val="EF4444"/>
                </a:solidFill>
                <a:latin typeface="Calibri" panose="020F0502020204030204" pitchFamily="34" charset="0"/>
                <a:cs typeface="Calibri" panose="020F0502020204030204" pitchFamily="34" charset="0"/>
              </a:rPr>
              <a:t> </a:t>
            </a:r>
            <a:r>
              <a:rPr sz="1400" b="1" i="0" u="none" dirty="0" err="1">
                <a:solidFill>
                  <a:srgbClr val="EF4444"/>
                </a:solidFill>
                <a:latin typeface="Calibri" panose="020F0502020204030204" pitchFamily="34" charset="0"/>
                <a:cs typeface="Calibri" panose="020F0502020204030204" pitchFamily="34" charset="0"/>
              </a:rPr>
              <a:t>fasciale</a:t>
            </a:r>
            <a:r>
              <a:rPr sz="1400" b="1" i="0" u="none" dirty="0">
                <a:solidFill>
                  <a:srgbClr val="EF4444"/>
                </a:solidFill>
                <a:latin typeface="Calibri" panose="020F0502020204030204" pitchFamily="34" charset="0"/>
                <a:cs typeface="Calibri" panose="020F0502020204030204" pitchFamily="34" charset="0"/>
              </a:rPr>
              <a:t>, </a:t>
            </a:r>
            <a:r>
              <a:rPr sz="1400" b="1" i="0" u="none" dirty="0" err="1">
                <a:solidFill>
                  <a:srgbClr val="EF4444"/>
                </a:solidFill>
                <a:latin typeface="Calibri" panose="020F0502020204030204" pitchFamily="34" charset="0"/>
                <a:cs typeface="Calibri" panose="020F0502020204030204" pitchFamily="34" charset="0"/>
              </a:rPr>
              <a:t>substrato</a:t>
            </a:r>
            <a:r>
              <a:rPr sz="1400" b="1" i="0" u="none" dirty="0">
                <a:solidFill>
                  <a:srgbClr val="EF4444"/>
                </a:solidFill>
                <a:latin typeface="Calibri" panose="020F0502020204030204" pitchFamily="34" charset="0"/>
                <a:cs typeface="Calibri" panose="020F0502020204030204" pitchFamily="34" charset="0"/>
              </a:rPr>
              <a:t> </a:t>
            </a:r>
            <a:r>
              <a:rPr sz="1400" b="1" i="0" u="none" dirty="0" err="1">
                <a:solidFill>
                  <a:srgbClr val="EF4444"/>
                </a:solidFill>
                <a:latin typeface="Calibri" panose="020F0502020204030204" pitchFamily="34" charset="0"/>
                <a:cs typeface="Calibri" panose="020F0502020204030204" pitchFamily="34" charset="0"/>
              </a:rPr>
              <a:t>ottimale</a:t>
            </a:r>
            <a:r>
              <a:rPr sz="1400" b="1" i="0" u="none" dirty="0">
                <a:solidFill>
                  <a:srgbClr val="EF4444"/>
                </a:solidFill>
                <a:latin typeface="Calibri" panose="020F0502020204030204" pitchFamily="34" charset="0"/>
                <a:cs typeface="Calibri" panose="020F0502020204030204" pitchFamily="34" charset="0"/>
              </a:rPr>
              <a:t> per </a:t>
            </a:r>
            <a:r>
              <a:rPr sz="1400" b="1" i="0" u="none" dirty="0" err="1">
                <a:solidFill>
                  <a:srgbClr val="EF4444"/>
                </a:solidFill>
                <a:latin typeface="Calibri" panose="020F0502020204030204" pitchFamily="34" charset="0"/>
                <a:cs typeface="Calibri" panose="020F0502020204030204" pitchFamily="34" charset="0"/>
              </a:rPr>
              <a:t>batteri</a:t>
            </a:r>
            <a:r>
              <a:rPr sz="1400" b="1" i="0" u="none" dirty="0">
                <a:solidFill>
                  <a:srgbClr val="EF4444"/>
                </a:solidFill>
                <a:latin typeface="Calibri" panose="020F0502020204030204" pitchFamily="34" charset="0"/>
                <a:cs typeface="Calibri" panose="020F0502020204030204" pitchFamily="34" charset="0"/>
              </a:rPr>
              <a:t> </a:t>
            </a:r>
            <a:r>
              <a:rPr sz="1400" b="1" i="0" u="none" dirty="0" err="1">
                <a:solidFill>
                  <a:srgbClr val="EF4444"/>
                </a:solidFill>
                <a:latin typeface="Calibri" panose="020F0502020204030204" pitchFamily="34" charset="0"/>
                <a:cs typeface="Calibri" panose="020F0502020204030204" pitchFamily="34" charset="0"/>
              </a:rPr>
              <a:t>anaerobi</a:t>
            </a:r>
            <a:r>
              <a:rPr sz="1400" b="1" i="0" u="none" dirty="0">
                <a:solidFill>
                  <a:srgbClr val="EF4444"/>
                </a:solidFill>
                <a:latin typeface="Calibri" panose="020F0502020204030204" pitchFamily="34" charset="0"/>
                <a:cs typeface="Calibri" panose="020F0502020204030204" pitchFamily="34" charset="0"/>
              </a:rPr>
              <a:t> e </a:t>
            </a:r>
            <a:r>
              <a:rPr sz="1400" b="1" i="0" u="none" dirty="0" err="1">
                <a:solidFill>
                  <a:srgbClr val="EF4444"/>
                </a:solidFill>
                <a:latin typeface="Calibri" panose="020F0502020204030204" pitchFamily="34" charset="0"/>
                <a:cs typeface="Calibri" panose="020F0502020204030204" pitchFamily="34" charset="0"/>
              </a:rPr>
              <a:t>microaerofili</a:t>
            </a:r>
            <a:r>
              <a:rPr sz="1400" b="1" i="0" u="none" dirty="0">
                <a:solidFill>
                  <a:srgbClr val="EF4444"/>
                </a:solidFill>
                <a:latin typeface="Calibri" panose="020F0502020204030204" pitchFamily="34" charset="0"/>
                <a:cs typeface="Calibri" panose="020F0502020204030204" pitchFamily="34" charset="0"/>
              </a:rPr>
              <a:t>.</a:t>
            </a:r>
          </a:p>
        </p:txBody>
      </p:sp>
      <p:sp>
        <p:nvSpPr>
          <p:cNvPr id="49" name="TextBox 20">
            <a:extLst>
              <a:ext uri="{FF2B5EF4-FFF2-40B4-BE49-F238E27FC236}">
                <a16:creationId xmlns:a16="http://schemas.microsoft.com/office/drawing/2014/main" id="{7838762F-EBB5-682F-83A4-52ECECCDF61A}"/>
              </a:ext>
            </a:extLst>
          </p:cNvPr>
          <p:cNvSpPr txBox="1"/>
          <p:nvPr/>
        </p:nvSpPr>
        <p:spPr>
          <a:xfrm>
            <a:off x="6325479" y="4717788"/>
            <a:ext cx="5057775" cy="615553"/>
          </a:xfrm>
          <a:prstGeom prst="rect">
            <a:avLst/>
          </a:prstGeom>
          <a:noFill/>
        </p:spPr>
        <p:txBody>
          <a:bodyPr wrap="square" lIns="0" tIns="0" rIns="0" bIns="0" anchor="t">
            <a:spAutoFit/>
          </a:bodyPr>
          <a:lstStyle/>
          <a:p>
            <a:pPr algn="l">
              <a:lnSpc>
                <a:spcPts val="1631"/>
              </a:lnSpc>
            </a:pPr>
            <a:r>
              <a:rPr sz="1400" b="1" i="0" u="none" dirty="0" err="1">
                <a:solidFill>
                  <a:srgbClr val="0284C7"/>
                </a:solidFill>
                <a:latin typeface="Calibri" panose="020F0502020204030204" pitchFamily="34" charset="0"/>
                <a:cs typeface="Calibri" panose="020F0502020204030204" pitchFamily="34" charset="0"/>
              </a:rPr>
              <a:t>Prevenzione</a:t>
            </a:r>
            <a:r>
              <a:rPr sz="1400" b="1" i="0" u="none" dirty="0">
                <a:solidFill>
                  <a:srgbClr val="0284C7"/>
                </a:solidFill>
                <a:latin typeface="Calibri" panose="020F0502020204030204" pitchFamily="34" charset="0"/>
                <a:cs typeface="Calibri" panose="020F0502020204030204" pitchFamily="34" charset="0"/>
              </a:rPr>
              <a:t> di Parete: Uso </a:t>
            </a:r>
            <a:r>
              <a:rPr sz="1400" b="1" i="0" u="none" dirty="0" err="1">
                <a:solidFill>
                  <a:srgbClr val="0284C7"/>
                </a:solidFill>
                <a:latin typeface="Calibri" panose="020F0502020204030204" pitchFamily="34" charset="0"/>
                <a:cs typeface="Calibri" panose="020F0502020204030204" pitchFamily="34" charset="0"/>
              </a:rPr>
              <a:t>mandatorio</a:t>
            </a:r>
            <a:r>
              <a:rPr sz="1400" b="1" i="0" u="none" dirty="0">
                <a:solidFill>
                  <a:srgbClr val="0284C7"/>
                </a:solidFill>
                <a:latin typeface="Calibri" panose="020F0502020204030204" pitchFamily="34" charset="0"/>
                <a:cs typeface="Calibri" panose="020F0502020204030204" pitchFamily="34" charset="0"/>
              </a:rPr>
              <a:t> di </a:t>
            </a:r>
            <a:r>
              <a:rPr sz="1400" b="1" i="0" u="none" dirty="0" err="1">
                <a:solidFill>
                  <a:srgbClr val="0284C7"/>
                </a:solidFill>
                <a:latin typeface="Calibri" panose="020F0502020204030204" pitchFamily="34" charset="0"/>
                <a:cs typeface="Calibri" panose="020F0502020204030204" pitchFamily="34" charset="0"/>
              </a:rPr>
              <a:t>sacche</a:t>
            </a:r>
            <a:r>
              <a:rPr sz="1400" b="1" i="0" u="none" dirty="0">
                <a:solidFill>
                  <a:srgbClr val="0284C7"/>
                </a:solidFill>
                <a:latin typeface="Calibri" panose="020F0502020204030204" pitchFamily="34" charset="0"/>
                <a:cs typeface="Calibri" panose="020F0502020204030204" pitchFamily="34" charset="0"/>
              </a:rPr>
              <a:t> da </a:t>
            </a:r>
            <a:r>
              <a:rPr sz="1400" b="1" i="0" u="none" dirty="0" err="1">
                <a:solidFill>
                  <a:srgbClr val="0284C7"/>
                </a:solidFill>
                <a:latin typeface="Calibri" panose="020F0502020204030204" pitchFamily="34" charset="0"/>
                <a:cs typeface="Calibri" panose="020F0502020204030204" pitchFamily="34" charset="0"/>
              </a:rPr>
              <a:t>estrazione</a:t>
            </a:r>
            <a:r>
              <a:rPr sz="1400" b="1" i="0" u="none" dirty="0">
                <a:solidFill>
                  <a:srgbClr val="0284C7"/>
                </a:solidFill>
                <a:latin typeface="Calibri" panose="020F0502020204030204" pitchFamily="34" charset="0"/>
                <a:cs typeface="Calibri" panose="020F0502020204030204" pitchFamily="34" charset="0"/>
              </a:rPr>
              <a:t> </a:t>
            </a:r>
            <a:r>
              <a:rPr sz="1400" b="1" i="0" u="none" dirty="0" err="1">
                <a:solidFill>
                  <a:srgbClr val="0284C7"/>
                </a:solidFill>
                <a:latin typeface="Calibri" panose="020F0502020204030204" pitchFamily="34" charset="0"/>
                <a:cs typeface="Calibri" panose="020F0502020204030204" pitchFamily="34" charset="0"/>
              </a:rPr>
              <a:t>endoluminale</a:t>
            </a:r>
            <a:r>
              <a:rPr sz="1400" b="1" i="0" u="none" dirty="0">
                <a:solidFill>
                  <a:srgbClr val="0284C7"/>
                </a:solidFill>
                <a:latin typeface="Calibri" panose="020F0502020204030204" pitchFamily="34" charset="0"/>
                <a:cs typeface="Calibri" panose="020F0502020204030204" pitchFamily="34" charset="0"/>
              </a:rPr>
              <a:t> (</a:t>
            </a:r>
            <a:r>
              <a:rPr sz="1400" b="1" i="0" u="none" dirty="0" err="1">
                <a:solidFill>
                  <a:srgbClr val="0284C7"/>
                </a:solidFill>
                <a:latin typeface="Calibri" panose="020F0502020204030204" pitchFamily="34" charset="0"/>
                <a:cs typeface="Calibri" panose="020F0502020204030204" pitchFamily="34" charset="0"/>
              </a:rPr>
              <a:t>endobag</a:t>
            </a:r>
            <a:r>
              <a:rPr sz="1400" b="1" i="0" u="none" dirty="0">
                <a:solidFill>
                  <a:srgbClr val="0284C7"/>
                </a:solidFill>
                <a:latin typeface="Calibri" panose="020F0502020204030204" pitchFamily="34" charset="0"/>
                <a:cs typeface="Calibri" panose="020F0502020204030204" pitchFamily="34" charset="0"/>
              </a:rPr>
              <a:t>) per </a:t>
            </a:r>
            <a:r>
              <a:rPr sz="1400" b="1" i="0" u="none" dirty="0" err="1">
                <a:solidFill>
                  <a:srgbClr val="0284C7"/>
                </a:solidFill>
                <a:latin typeface="Calibri" panose="020F0502020204030204" pitchFamily="34" charset="0"/>
                <a:cs typeface="Calibri" panose="020F0502020204030204" pitchFamily="34" charset="0"/>
              </a:rPr>
              <a:t>proteggere</a:t>
            </a:r>
            <a:r>
              <a:rPr sz="1400" b="1" i="0" u="none" dirty="0">
                <a:solidFill>
                  <a:srgbClr val="0284C7"/>
                </a:solidFill>
                <a:latin typeface="Calibri" panose="020F0502020204030204" pitchFamily="34" charset="0"/>
                <a:cs typeface="Calibri" panose="020F0502020204030204" pitchFamily="34" charset="0"/>
              </a:rPr>
              <a:t> il </a:t>
            </a:r>
            <a:r>
              <a:rPr sz="1400" b="1" i="0" u="none" dirty="0" err="1">
                <a:solidFill>
                  <a:srgbClr val="0284C7"/>
                </a:solidFill>
                <a:latin typeface="Calibri" panose="020F0502020204030204" pitchFamily="34" charset="0"/>
                <a:cs typeface="Calibri" panose="020F0502020204030204" pitchFamily="34" charset="0"/>
              </a:rPr>
              <a:t>tramite</a:t>
            </a:r>
            <a:r>
              <a:rPr sz="1400" b="1" i="0" u="none" dirty="0">
                <a:solidFill>
                  <a:srgbClr val="0284C7"/>
                </a:solidFill>
                <a:latin typeface="Calibri" panose="020F0502020204030204" pitchFamily="34" charset="0"/>
                <a:cs typeface="Calibri" panose="020F0502020204030204" pitchFamily="34" charset="0"/>
              </a:rPr>
              <a:t> </a:t>
            </a:r>
            <a:r>
              <a:rPr sz="1400" b="1" i="0" u="none" dirty="0" err="1">
                <a:solidFill>
                  <a:srgbClr val="0284C7"/>
                </a:solidFill>
                <a:latin typeface="Calibri" panose="020F0502020204030204" pitchFamily="34" charset="0"/>
                <a:cs typeface="Calibri" panose="020F0502020204030204" pitchFamily="34" charset="0"/>
              </a:rPr>
              <a:t>durante</a:t>
            </a:r>
            <a:r>
              <a:rPr sz="1400" b="1" i="0" u="none" dirty="0">
                <a:solidFill>
                  <a:srgbClr val="0284C7"/>
                </a:solidFill>
                <a:latin typeface="Calibri" panose="020F0502020204030204" pitchFamily="34" charset="0"/>
                <a:cs typeface="Calibri" panose="020F0502020204030204" pitchFamily="34" charset="0"/>
              </a:rPr>
              <a:t> </a:t>
            </a:r>
            <a:r>
              <a:rPr sz="1400" b="1" i="0" u="none" dirty="0" err="1">
                <a:solidFill>
                  <a:srgbClr val="0284C7"/>
                </a:solidFill>
                <a:latin typeface="Calibri" panose="020F0502020204030204" pitchFamily="34" charset="0"/>
                <a:cs typeface="Calibri" panose="020F0502020204030204" pitchFamily="34" charset="0"/>
              </a:rPr>
              <a:t>l'estrazione</a:t>
            </a:r>
            <a:r>
              <a:rPr sz="1400" b="1" i="0" u="none" dirty="0">
                <a:solidFill>
                  <a:srgbClr val="0284C7"/>
                </a:solidFill>
                <a:latin typeface="Calibri" panose="020F0502020204030204" pitchFamily="34" charset="0"/>
                <a:cs typeface="Calibri" panose="020F0502020204030204" pitchFamily="34" charset="0"/>
              </a:rPr>
              <a:t> della </a:t>
            </a:r>
            <a:r>
              <a:rPr sz="1400" b="1" i="0" u="none" dirty="0" err="1">
                <a:solidFill>
                  <a:srgbClr val="0284C7"/>
                </a:solidFill>
                <a:latin typeface="Calibri" panose="020F0502020204030204" pitchFamily="34" charset="0"/>
                <a:cs typeface="Calibri" panose="020F0502020204030204" pitchFamily="34" charset="0"/>
              </a:rPr>
              <a:t>trancia</a:t>
            </a:r>
            <a:r>
              <a:rPr sz="1400" b="1" i="0" u="none" dirty="0">
                <a:solidFill>
                  <a:srgbClr val="0284C7"/>
                </a:solidFill>
                <a:latin typeface="Calibri" panose="020F0502020204030204" pitchFamily="34" charset="0"/>
                <a:cs typeface="Calibri" panose="020F0502020204030204" pitchFamily="34" charset="0"/>
              </a:rPr>
              <a:t> gastrica.</a:t>
            </a:r>
          </a:p>
        </p:txBody>
      </p:sp>
      <p:sp>
        <p:nvSpPr>
          <p:cNvPr id="50" name="TextBox 21">
            <a:extLst>
              <a:ext uri="{FF2B5EF4-FFF2-40B4-BE49-F238E27FC236}">
                <a16:creationId xmlns:a16="http://schemas.microsoft.com/office/drawing/2014/main" id="{B0B067FA-F9A3-CCF7-A91F-721514DCB816}"/>
              </a:ext>
            </a:extLst>
          </p:cNvPr>
          <p:cNvSpPr txBox="1"/>
          <p:nvPr/>
        </p:nvSpPr>
        <p:spPr>
          <a:xfrm>
            <a:off x="715254" y="2571750"/>
            <a:ext cx="2161426" cy="246221"/>
          </a:xfrm>
          <a:prstGeom prst="rect">
            <a:avLst/>
          </a:prstGeom>
          <a:noFill/>
        </p:spPr>
        <p:txBody>
          <a:bodyPr wrap="none" lIns="0" tIns="0" rIns="0" bIns="0" anchor="t">
            <a:spAutoFit/>
          </a:bodyPr>
          <a:lstStyle/>
          <a:p>
            <a:pPr algn="l"/>
            <a:r>
              <a:rPr sz="1600" b="1" i="0" u="none">
                <a:solidFill>
                  <a:srgbClr val="0F172A"/>
                </a:solidFill>
                <a:latin typeface="Calibri" panose="020F0502020204030204" pitchFamily="34" charset="0"/>
                <a:cs typeface="Calibri" panose="020F0502020204030204" pitchFamily="34" charset="0"/>
              </a:rPr>
              <a:t>Densità Capillare Relativa</a:t>
            </a:r>
          </a:p>
        </p:txBody>
      </p:sp>
      <p:sp>
        <p:nvSpPr>
          <p:cNvPr id="51" name="TextBox 22">
            <a:extLst>
              <a:ext uri="{FF2B5EF4-FFF2-40B4-BE49-F238E27FC236}">
                <a16:creationId xmlns:a16="http://schemas.microsoft.com/office/drawing/2014/main" id="{8D66C4A8-1467-FE96-47BA-78EC74838373}"/>
              </a:ext>
            </a:extLst>
          </p:cNvPr>
          <p:cNvSpPr txBox="1"/>
          <p:nvPr/>
        </p:nvSpPr>
        <p:spPr>
          <a:xfrm>
            <a:off x="3772779" y="2486025"/>
            <a:ext cx="1792157" cy="430887"/>
          </a:xfrm>
          <a:prstGeom prst="rect">
            <a:avLst/>
          </a:prstGeom>
          <a:noFill/>
        </p:spPr>
        <p:txBody>
          <a:bodyPr wrap="none" lIns="0" tIns="0" rIns="0" bIns="0" anchor="t">
            <a:spAutoFit/>
          </a:bodyPr>
          <a:lstStyle/>
          <a:p>
            <a:pPr algn="l"/>
            <a:r>
              <a:rPr sz="2800" b="1" i="0" u="none">
                <a:solidFill>
                  <a:srgbClr val="DC2626"/>
                </a:solidFill>
                <a:latin typeface="Calibri" panose="020F0502020204030204" pitchFamily="34" charset="0"/>
                <a:cs typeface="Calibri" panose="020F0502020204030204" pitchFamily="34" charset="0"/>
              </a:rPr>
              <a:t>-40% / -60%</a:t>
            </a:r>
          </a:p>
        </p:txBody>
      </p:sp>
      <p:sp>
        <p:nvSpPr>
          <p:cNvPr id="52" name="TextBox 23">
            <a:extLst>
              <a:ext uri="{FF2B5EF4-FFF2-40B4-BE49-F238E27FC236}">
                <a16:creationId xmlns:a16="http://schemas.microsoft.com/office/drawing/2014/main" id="{5BF3FD08-9DD2-6666-3248-2BBF27B2F0CD}"/>
              </a:ext>
            </a:extLst>
          </p:cNvPr>
          <p:cNvSpPr txBox="1"/>
          <p:nvPr/>
        </p:nvSpPr>
        <p:spPr>
          <a:xfrm>
            <a:off x="715254" y="3848100"/>
            <a:ext cx="2885277" cy="246221"/>
          </a:xfrm>
          <a:prstGeom prst="rect">
            <a:avLst/>
          </a:prstGeom>
          <a:noFill/>
        </p:spPr>
        <p:txBody>
          <a:bodyPr wrap="none" lIns="0" tIns="0" rIns="0" bIns="0" anchor="t">
            <a:spAutoFit/>
          </a:bodyPr>
          <a:lstStyle/>
          <a:p>
            <a:pPr algn="l"/>
            <a:r>
              <a:rPr sz="1600" b="1" i="0" u="none">
                <a:solidFill>
                  <a:srgbClr val="0F172A"/>
                </a:solidFill>
                <a:latin typeface="Calibri" panose="020F0502020204030204" pitchFamily="34" charset="0"/>
                <a:cs typeface="Calibri" panose="020F0502020204030204" pitchFamily="34" charset="0"/>
              </a:rPr>
              <a:t>pO2 Sottocutanea Peri-Incisionale</a:t>
            </a:r>
          </a:p>
        </p:txBody>
      </p:sp>
      <p:sp>
        <p:nvSpPr>
          <p:cNvPr id="53" name="TextBox 24">
            <a:extLst>
              <a:ext uri="{FF2B5EF4-FFF2-40B4-BE49-F238E27FC236}">
                <a16:creationId xmlns:a16="http://schemas.microsoft.com/office/drawing/2014/main" id="{B2FD1ECF-8284-235B-0D0A-8CF5D0A78439}"/>
              </a:ext>
            </a:extLst>
          </p:cNvPr>
          <p:cNvSpPr txBox="1"/>
          <p:nvPr/>
        </p:nvSpPr>
        <p:spPr>
          <a:xfrm>
            <a:off x="3877554" y="3762375"/>
            <a:ext cx="1687963" cy="430887"/>
          </a:xfrm>
          <a:prstGeom prst="rect">
            <a:avLst/>
          </a:prstGeom>
          <a:noFill/>
        </p:spPr>
        <p:txBody>
          <a:bodyPr wrap="none" lIns="0" tIns="0" rIns="0" bIns="0" anchor="t">
            <a:spAutoFit/>
          </a:bodyPr>
          <a:lstStyle/>
          <a:p>
            <a:pPr algn="l"/>
            <a:r>
              <a:rPr sz="2800" b="1" i="0" u="none">
                <a:solidFill>
                  <a:srgbClr val="D97706"/>
                </a:solidFill>
                <a:latin typeface="Calibri" panose="020F0502020204030204" pitchFamily="34" charset="0"/>
                <a:cs typeface="Calibri" panose="020F0502020204030204" pitchFamily="34" charset="0"/>
              </a:rPr>
              <a:t>&lt; 30 mmHg</a:t>
            </a:r>
          </a:p>
        </p:txBody>
      </p:sp>
      <p:sp>
        <p:nvSpPr>
          <p:cNvPr id="54" name="TextBox 25">
            <a:extLst>
              <a:ext uri="{FF2B5EF4-FFF2-40B4-BE49-F238E27FC236}">
                <a16:creationId xmlns:a16="http://schemas.microsoft.com/office/drawing/2014/main" id="{314B4805-8332-B335-9DDE-9D33BED4BF58}"/>
              </a:ext>
            </a:extLst>
          </p:cNvPr>
          <p:cNvSpPr txBox="1"/>
          <p:nvPr/>
        </p:nvSpPr>
        <p:spPr>
          <a:xfrm>
            <a:off x="715254" y="5124450"/>
            <a:ext cx="2370136" cy="246221"/>
          </a:xfrm>
          <a:prstGeom prst="rect">
            <a:avLst/>
          </a:prstGeom>
          <a:noFill/>
        </p:spPr>
        <p:txBody>
          <a:bodyPr wrap="none" lIns="0" tIns="0" rIns="0" bIns="0" anchor="t">
            <a:spAutoFit/>
          </a:bodyPr>
          <a:lstStyle/>
          <a:p>
            <a:pPr algn="l"/>
            <a:r>
              <a:rPr sz="1600" b="1" i="0" u="none">
                <a:solidFill>
                  <a:srgbClr val="0F172A"/>
                </a:solidFill>
                <a:latin typeface="Calibri" panose="020F0502020204030204" pitchFamily="34" charset="0"/>
                <a:cs typeface="Calibri" panose="020F0502020204030204" pitchFamily="34" charset="0"/>
              </a:rPr>
              <a:t>Pressione Intra-Addominale</a:t>
            </a:r>
          </a:p>
        </p:txBody>
      </p:sp>
      <p:sp>
        <p:nvSpPr>
          <p:cNvPr id="55" name="TextBox 26">
            <a:extLst>
              <a:ext uri="{FF2B5EF4-FFF2-40B4-BE49-F238E27FC236}">
                <a16:creationId xmlns:a16="http://schemas.microsoft.com/office/drawing/2014/main" id="{57C3E190-4159-7FE4-4C36-F2F06BEF46B8}"/>
              </a:ext>
            </a:extLst>
          </p:cNvPr>
          <p:cNvSpPr txBox="1"/>
          <p:nvPr/>
        </p:nvSpPr>
        <p:spPr>
          <a:xfrm>
            <a:off x="3725154" y="5038725"/>
            <a:ext cx="1952458" cy="430887"/>
          </a:xfrm>
          <a:prstGeom prst="rect">
            <a:avLst/>
          </a:prstGeom>
          <a:noFill/>
        </p:spPr>
        <p:txBody>
          <a:bodyPr wrap="none" lIns="0" tIns="0" rIns="0" bIns="0" anchor="t">
            <a:spAutoFit/>
          </a:bodyPr>
          <a:lstStyle/>
          <a:p>
            <a:pPr algn="l"/>
            <a:r>
              <a:rPr sz="2800" b="1" i="0" u="none">
                <a:solidFill>
                  <a:srgbClr val="0284C7"/>
                </a:solidFill>
                <a:latin typeface="Calibri" panose="020F0502020204030204" pitchFamily="34" charset="0"/>
                <a:cs typeface="Calibri" panose="020F0502020204030204" pitchFamily="34" charset="0"/>
              </a:rPr>
              <a:t>9 – 15 mmHg</a:t>
            </a:r>
          </a:p>
        </p:txBody>
      </p:sp>
    </p:spTree>
    <p:extLst>
      <p:ext uri="{BB962C8B-B14F-4D97-AF65-F5344CB8AC3E}">
        <p14:creationId xmlns:p14="http://schemas.microsoft.com/office/powerpoint/2010/main" val="15569611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fill="hold"/>
                                        <p:tgtEl>
                                          <p:spTgt spid="52"/>
                                        </p:tgtEl>
                                        <p:attrNameLst>
                                          <p:attrName>ppt_x</p:attrName>
                                        </p:attrNameLst>
                                      </p:cBhvr>
                                      <p:tavLst>
                                        <p:tav tm="0">
                                          <p:val>
                                            <p:strVal val="#ppt_x"/>
                                          </p:val>
                                        </p:tav>
                                        <p:tav tm="100000">
                                          <p:val>
                                            <p:strVal val="#ppt_x"/>
                                          </p:val>
                                        </p:tav>
                                      </p:tavLst>
                                    </p:anim>
                                    <p:anim calcmode="lin" valueType="num">
                                      <p:cBhvr additive="base">
                                        <p:cTn id="16" dur="500" fill="hold"/>
                                        <p:tgtEl>
                                          <p:spTgt spid="5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ppt_x"/>
                                          </p:val>
                                        </p:tav>
                                        <p:tav tm="100000">
                                          <p:val>
                                            <p:strVal val="#ppt_x"/>
                                          </p:val>
                                        </p:tav>
                                      </p:tavLst>
                                    </p:anim>
                                    <p:anim calcmode="lin" valueType="num">
                                      <p:cBhvr additive="base">
                                        <p:cTn id="20"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ppt_x"/>
                                          </p:val>
                                        </p:tav>
                                        <p:tav tm="100000">
                                          <p:val>
                                            <p:strVal val="#ppt_x"/>
                                          </p:val>
                                        </p:tav>
                                      </p:tavLst>
                                    </p:anim>
                                    <p:anim calcmode="lin" valueType="num">
                                      <p:cBhvr additive="base">
                                        <p:cTn id="30" dur="500" fill="hold"/>
                                        <p:tgtEl>
                                          <p:spTgt spid="4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500" fill="hold"/>
                                        <p:tgtEl>
                                          <p:spTgt spid="54"/>
                                        </p:tgtEl>
                                        <p:attrNameLst>
                                          <p:attrName>ppt_x</p:attrName>
                                        </p:attrNameLst>
                                      </p:cBhvr>
                                      <p:tavLst>
                                        <p:tav tm="0">
                                          <p:val>
                                            <p:strVal val="#ppt_x"/>
                                          </p:val>
                                        </p:tav>
                                        <p:tav tm="100000">
                                          <p:val>
                                            <p:strVal val="#ppt_x"/>
                                          </p:val>
                                        </p:tav>
                                      </p:tavLst>
                                    </p:anim>
                                    <p:anim calcmode="lin" valueType="num">
                                      <p:cBhvr additive="base">
                                        <p:cTn id="34" dur="500" fill="hold"/>
                                        <p:tgtEl>
                                          <p:spTgt spid="5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500" fill="hold"/>
                                        <p:tgtEl>
                                          <p:spTgt spid="55"/>
                                        </p:tgtEl>
                                        <p:attrNameLst>
                                          <p:attrName>ppt_x</p:attrName>
                                        </p:attrNameLst>
                                      </p:cBhvr>
                                      <p:tavLst>
                                        <p:tav tm="0">
                                          <p:val>
                                            <p:strVal val="#ppt_x"/>
                                          </p:val>
                                        </p:tav>
                                        <p:tav tm="100000">
                                          <p:val>
                                            <p:strVal val="#ppt_x"/>
                                          </p:val>
                                        </p:tav>
                                      </p:tavLst>
                                    </p:anim>
                                    <p:anim calcmode="lin" valueType="num">
                                      <p:cBhvr additive="base">
                                        <p:cTn id="38"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ppt_x"/>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fill="hold"/>
                                        <p:tgtEl>
                                          <p:spTgt spid="42"/>
                                        </p:tgtEl>
                                        <p:attrNameLst>
                                          <p:attrName>ppt_x</p:attrName>
                                        </p:attrNameLst>
                                      </p:cBhvr>
                                      <p:tavLst>
                                        <p:tav tm="0">
                                          <p:val>
                                            <p:strVal val="#ppt_x"/>
                                          </p:val>
                                        </p:tav>
                                        <p:tav tm="100000">
                                          <p:val>
                                            <p:strVal val="#ppt_x"/>
                                          </p:val>
                                        </p:tav>
                                      </p:tavLst>
                                    </p:anim>
                                    <p:anim calcmode="lin" valueType="num">
                                      <p:cBhvr additive="base">
                                        <p:cTn id="60" dur="500" fill="hold"/>
                                        <p:tgtEl>
                                          <p:spTgt spid="4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500" fill="hold"/>
                                        <p:tgtEl>
                                          <p:spTgt spid="43"/>
                                        </p:tgtEl>
                                        <p:attrNameLst>
                                          <p:attrName>ppt_x</p:attrName>
                                        </p:attrNameLst>
                                      </p:cBhvr>
                                      <p:tavLst>
                                        <p:tav tm="0">
                                          <p:val>
                                            <p:strVal val="#ppt_x"/>
                                          </p:val>
                                        </p:tav>
                                        <p:tav tm="100000">
                                          <p:val>
                                            <p:strVal val="#ppt_x"/>
                                          </p:val>
                                        </p:tav>
                                      </p:tavLst>
                                    </p:anim>
                                    <p:anim calcmode="lin" valueType="num">
                                      <p:cBhvr additive="base">
                                        <p:cTn id="64" dur="500" fill="hold"/>
                                        <p:tgtEl>
                                          <p:spTgt spid="4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additive="base">
                                        <p:cTn id="67" dur="500" fill="hold"/>
                                        <p:tgtEl>
                                          <p:spTgt spid="47"/>
                                        </p:tgtEl>
                                        <p:attrNameLst>
                                          <p:attrName>ppt_x</p:attrName>
                                        </p:attrNameLst>
                                      </p:cBhvr>
                                      <p:tavLst>
                                        <p:tav tm="0">
                                          <p:val>
                                            <p:strVal val="#ppt_x"/>
                                          </p:val>
                                        </p:tav>
                                        <p:tav tm="100000">
                                          <p:val>
                                            <p:strVal val="#ppt_x"/>
                                          </p:val>
                                        </p:tav>
                                      </p:tavLst>
                                    </p:anim>
                                    <p:anim calcmode="lin" valueType="num">
                                      <p:cBhvr additive="base">
                                        <p:cTn id="68" dur="500" fill="hold"/>
                                        <p:tgtEl>
                                          <p:spTgt spid="4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additive="base">
                                        <p:cTn id="71" dur="500" fill="hold"/>
                                        <p:tgtEl>
                                          <p:spTgt spid="48"/>
                                        </p:tgtEl>
                                        <p:attrNameLst>
                                          <p:attrName>ppt_x</p:attrName>
                                        </p:attrNameLst>
                                      </p:cBhvr>
                                      <p:tavLst>
                                        <p:tav tm="0">
                                          <p:val>
                                            <p:strVal val="#ppt_x"/>
                                          </p:val>
                                        </p:tav>
                                        <p:tav tm="100000">
                                          <p:val>
                                            <p:strVal val="#ppt_x"/>
                                          </p:val>
                                        </p:tav>
                                      </p:tavLst>
                                    </p:anim>
                                    <p:anim calcmode="lin" valueType="num">
                                      <p:cBhvr additive="base">
                                        <p:cTn id="72" dur="500" fill="hold"/>
                                        <p:tgtEl>
                                          <p:spTgt spid="48"/>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additive="base">
                                        <p:cTn id="75" dur="500" fill="hold"/>
                                        <p:tgtEl>
                                          <p:spTgt spid="49"/>
                                        </p:tgtEl>
                                        <p:attrNameLst>
                                          <p:attrName>ppt_x</p:attrName>
                                        </p:attrNameLst>
                                      </p:cBhvr>
                                      <p:tavLst>
                                        <p:tav tm="0">
                                          <p:val>
                                            <p:strVal val="#ppt_x"/>
                                          </p:val>
                                        </p:tav>
                                        <p:tav tm="100000">
                                          <p:val>
                                            <p:strVal val="#ppt_x"/>
                                          </p:val>
                                        </p:tav>
                                      </p:tavLst>
                                    </p:anim>
                                    <p:anim calcmode="lin" valueType="num">
                                      <p:cBhvr additive="base">
                                        <p:cTn id="76"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P spid="38" grpId="0" animBg="1"/>
      <p:bldP spid="43" grpId="0"/>
      <p:bldP spid="45" grpId="0"/>
      <p:bldP spid="46" grpId="0"/>
      <p:bldP spid="47" grpId="0"/>
      <p:bldP spid="48" grpId="0"/>
      <p:bldP spid="49" grpId="0"/>
      <p:bldP spid="52" grpId="0"/>
      <p:bldP spid="53" grpId="0"/>
      <p:bldP spid="54" grpId="0"/>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A59A1F65-A3C5-F3E5-4AE8-30BDB2A7D783}"/>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C7ED0731-6F9C-F5A4-FAFB-C5665A5B96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6185ED79-6351-09BD-2DBA-62270D442F44}"/>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F4D28C1E-9EE7-74F4-729E-951A94837BD6}"/>
              </a:ext>
            </a:extLst>
          </p:cNvPr>
          <p:cNvSpPr txBox="1"/>
          <p:nvPr/>
        </p:nvSpPr>
        <p:spPr>
          <a:xfrm>
            <a:off x="11762986" y="6488667"/>
            <a:ext cx="301686" cy="369332"/>
          </a:xfrm>
          <a:prstGeom prst="rect">
            <a:avLst/>
          </a:prstGeom>
          <a:noFill/>
        </p:spPr>
        <p:txBody>
          <a:bodyPr wrap="none" rtlCol="0">
            <a:spAutoFit/>
          </a:bodyPr>
          <a:lstStyle/>
          <a:p>
            <a:r>
              <a:rPr lang="it-IT" dirty="0"/>
              <a:t>7</a:t>
            </a:r>
          </a:p>
        </p:txBody>
      </p:sp>
      <p:sp>
        <p:nvSpPr>
          <p:cNvPr id="6" name="Titolo 2">
            <a:extLst>
              <a:ext uri="{FF2B5EF4-FFF2-40B4-BE49-F238E27FC236}">
                <a16:creationId xmlns:a16="http://schemas.microsoft.com/office/drawing/2014/main" id="{03607CF7-44C1-7621-D7B8-CD4FDEC527EA}"/>
              </a:ext>
            </a:extLst>
          </p:cNvPr>
          <p:cNvSpPr txBox="1">
            <a:spLocks/>
          </p:cNvSpPr>
          <p:nvPr/>
        </p:nvSpPr>
        <p:spPr>
          <a:xfrm>
            <a:off x="127328" y="510573"/>
            <a:ext cx="7030556"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rPr>
              <a:t>DISINFEZIONE</a:t>
            </a:r>
            <a:endParaRPr lang="it-IT" sz="4400" dirty="0">
              <a:solidFill>
                <a:schemeClr val="tx1"/>
              </a:solidFill>
            </a:endParaRPr>
          </a:p>
        </p:txBody>
      </p:sp>
      <p:pic>
        <p:nvPicPr>
          <p:cNvPr id="7" name="Immagine 6">
            <a:extLst>
              <a:ext uri="{FF2B5EF4-FFF2-40B4-BE49-F238E27FC236}">
                <a16:creationId xmlns:a16="http://schemas.microsoft.com/office/drawing/2014/main" id="{193270E6-0A0B-97BF-0E2C-967225171183}"/>
              </a:ext>
            </a:extLst>
          </p:cNvPr>
          <p:cNvPicPr>
            <a:picLocks noChangeAspect="1"/>
          </p:cNvPicPr>
          <p:nvPr/>
        </p:nvPicPr>
        <p:blipFill>
          <a:blip r:embed="rId7"/>
          <a:stretch>
            <a:fillRect/>
          </a:stretch>
        </p:blipFill>
        <p:spPr>
          <a:xfrm>
            <a:off x="417323" y="2252396"/>
            <a:ext cx="11357354" cy="3089779"/>
          </a:xfrm>
          <a:prstGeom prst="rect">
            <a:avLst/>
          </a:prstGeom>
        </p:spPr>
      </p:pic>
      <p:sp>
        <p:nvSpPr>
          <p:cNvPr id="27" name="Rettangolo 26">
            <a:extLst>
              <a:ext uri="{FF2B5EF4-FFF2-40B4-BE49-F238E27FC236}">
                <a16:creationId xmlns:a16="http://schemas.microsoft.com/office/drawing/2014/main" id="{0B15EF76-38BB-DCFE-71C0-37D210D061E0}"/>
              </a:ext>
            </a:extLst>
          </p:cNvPr>
          <p:cNvSpPr/>
          <p:nvPr/>
        </p:nvSpPr>
        <p:spPr>
          <a:xfrm>
            <a:off x="2038888" y="2703895"/>
            <a:ext cx="3081752" cy="2529287"/>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979942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56049-CB15-A72A-D0CC-C2CC16D76AE5}"/>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E3F51686-5908-2F3D-6858-D20750E04323}"/>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FC0425C7-3F10-A8D7-779A-CF64AD90D9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65D1B2A2-EDA8-92A7-B9FA-17614C411579}"/>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53EE9309-7AF0-1C1D-72EE-EF5EF01A8997}"/>
              </a:ext>
            </a:extLst>
          </p:cNvPr>
          <p:cNvSpPr txBox="1"/>
          <p:nvPr/>
        </p:nvSpPr>
        <p:spPr>
          <a:xfrm>
            <a:off x="11762986" y="6488667"/>
            <a:ext cx="301686" cy="369332"/>
          </a:xfrm>
          <a:prstGeom prst="rect">
            <a:avLst/>
          </a:prstGeom>
          <a:noFill/>
        </p:spPr>
        <p:txBody>
          <a:bodyPr wrap="none" rtlCol="0">
            <a:spAutoFit/>
          </a:bodyPr>
          <a:lstStyle/>
          <a:p>
            <a:r>
              <a:rPr lang="it-IT" dirty="0"/>
              <a:t>8</a:t>
            </a:r>
          </a:p>
        </p:txBody>
      </p:sp>
      <p:sp>
        <p:nvSpPr>
          <p:cNvPr id="6" name="Titolo 2">
            <a:extLst>
              <a:ext uri="{FF2B5EF4-FFF2-40B4-BE49-F238E27FC236}">
                <a16:creationId xmlns:a16="http://schemas.microsoft.com/office/drawing/2014/main" id="{2522971E-BD76-CEB1-77BC-E96F6B81A88D}"/>
              </a:ext>
            </a:extLst>
          </p:cNvPr>
          <p:cNvSpPr txBox="1">
            <a:spLocks/>
          </p:cNvSpPr>
          <p:nvPr/>
        </p:nvSpPr>
        <p:spPr>
          <a:xfrm>
            <a:off x="127328" y="510573"/>
            <a:ext cx="7030556"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rPr>
              <a:t>DISINFEZIONE</a:t>
            </a:r>
            <a:endParaRPr lang="it-IT" sz="4400" dirty="0">
              <a:solidFill>
                <a:schemeClr val="tx1"/>
              </a:solidFill>
            </a:endParaRPr>
          </a:p>
        </p:txBody>
      </p:sp>
      <p:sp>
        <p:nvSpPr>
          <p:cNvPr id="8" name="Rounded Rectangle 2">
            <a:extLst>
              <a:ext uri="{FF2B5EF4-FFF2-40B4-BE49-F238E27FC236}">
                <a16:creationId xmlns:a16="http://schemas.microsoft.com/office/drawing/2014/main" id="{E756B599-AD46-F7D3-249D-F0EEBE5DE583}"/>
              </a:ext>
            </a:extLst>
          </p:cNvPr>
          <p:cNvSpPr/>
          <p:nvPr/>
        </p:nvSpPr>
        <p:spPr>
          <a:xfrm>
            <a:off x="613703" y="2347866"/>
            <a:ext cx="5372100" cy="3162300"/>
          </a:xfrm>
          <a:prstGeom prst="roundRect">
            <a:avLst>
              <a:gd name="adj" fmla="val 3614"/>
            </a:avLst>
          </a:prstGeom>
          <a:solidFill>
            <a:srgbClr val="F0FDF4"/>
          </a:solidFill>
          <a:ln w="9525">
            <a:solidFill>
              <a:srgbClr val="BBF7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9" name="Rounded Rectangle 3">
            <a:extLst>
              <a:ext uri="{FF2B5EF4-FFF2-40B4-BE49-F238E27FC236}">
                <a16:creationId xmlns:a16="http://schemas.microsoft.com/office/drawing/2014/main" id="{D9DADEBB-DCB8-1E54-95BB-C8F8B841AB0A}"/>
              </a:ext>
            </a:extLst>
          </p:cNvPr>
          <p:cNvSpPr/>
          <p:nvPr/>
        </p:nvSpPr>
        <p:spPr>
          <a:xfrm>
            <a:off x="6290603" y="2347866"/>
            <a:ext cx="5372100" cy="3162300"/>
          </a:xfrm>
          <a:prstGeom prst="roundRect">
            <a:avLst>
              <a:gd name="adj" fmla="val 3614"/>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0" name="Rounded Rectangle 4">
            <a:extLst>
              <a:ext uri="{FF2B5EF4-FFF2-40B4-BE49-F238E27FC236}">
                <a16:creationId xmlns:a16="http://schemas.microsoft.com/office/drawing/2014/main" id="{F5E79C8D-A939-111F-6714-07D925A77B91}"/>
              </a:ext>
            </a:extLst>
          </p:cNvPr>
          <p:cNvSpPr/>
          <p:nvPr/>
        </p:nvSpPr>
        <p:spPr>
          <a:xfrm>
            <a:off x="870878" y="4891041"/>
            <a:ext cx="4857750" cy="361950"/>
          </a:xfrm>
          <a:prstGeom prst="roundRect">
            <a:avLst>
              <a:gd name="adj" fmla="val 21052"/>
            </a:avLst>
          </a:prstGeom>
          <a:solidFill>
            <a:srgbClr val="FFFFFF"/>
          </a:solidFill>
          <a:ln w="9525">
            <a:solidFill>
              <a:srgbClr val="BBF7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1" name="Rounded Rectangle 5">
            <a:extLst>
              <a:ext uri="{FF2B5EF4-FFF2-40B4-BE49-F238E27FC236}">
                <a16:creationId xmlns:a16="http://schemas.microsoft.com/office/drawing/2014/main" id="{1F0D8351-20E5-7F2C-645E-649AFAE5EEED}"/>
              </a:ext>
            </a:extLst>
          </p:cNvPr>
          <p:cNvSpPr/>
          <p:nvPr/>
        </p:nvSpPr>
        <p:spPr>
          <a:xfrm>
            <a:off x="6547778" y="4891041"/>
            <a:ext cx="4857750" cy="361950"/>
          </a:xfrm>
          <a:prstGeom prst="roundRect">
            <a:avLst>
              <a:gd name="adj" fmla="val 21052"/>
            </a:avLst>
          </a:prstGeom>
          <a:solidFill>
            <a:srgbClr val="FFFFFF"/>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2" name="Rounded Rectangle 6">
            <a:extLst>
              <a:ext uri="{FF2B5EF4-FFF2-40B4-BE49-F238E27FC236}">
                <a16:creationId xmlns:a16="http://schemas.microsoft.com/office/drawing/2014/main" id="{509082F3-0A15-D9F9-2D81-049C2A31EF52}"/>
              </a:ext>
            </a:extLst>
          </p:cNvPr>
          <p:cNvSpPr/>
          <p:nvPr/>
        </p:nvSpPr>
        <p:spPr>
          <a:xfrm>
            <a:off x="870878" y="2643141"/>
            <a:ext cx="1666875" cy="219075"/>
          </a:xfrm>
          <a:prstGeom prst="roundRect">
            <a:avLst>
              <a:gd name="adj" fmla="val 26086"/>
            </a:avLst>
          </a:prstGeom>
          <a:solidFill>
            <a:srgbClr val="22C5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3" name="Rounded Rectangle 7">
            <a:extLst>
              <a:ext uri="{FF2B5EF4-FFF2-40B4-BE49-F238E27FC236}">
                <a16:creationId xmlns:a16="http://schemas.microsoft.com/office/drawing/2014/main" id="{54ACC6A7-81FC-160C-8390-9BCA7B3B47F2}"/>
              </a:ext>
            </a:extLst>
          </p:cNvPr>
          <p:cNvSpPr/>
          <p:nvPr/>
        </p:nvSpPr>
        <p:spPr>
          <a:xfrm>
            <a:off x="6547778" y="2643141"/>
            <a:ext cx="1562100" cy="219075"/>
          </a:xfrm>
          <a:prstGeom prst="roundRect">
            <a:avLst>
              <a:gd name="adj" fmla="val 26086"/>
            </a:avLst>
          </a:prstGeom>
          <a:solidFill>
            <a:srgbClr val="6474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4" name="TextBox 12">
            <a:extLst>
              <a:ext uri="{FF2B5EF4-FFF2-40B4-BE49-F238E27FC236}">
                <a16:creationId xmlns:a16="http://schemas.microsoft.com/office/drawing/2014/main" id="{8ED0CB92-7E8E-D64A-1774-8821A47CE9C8}"/>
              </a:ext>
            </a:extLst>
          </p:cNvPr>
          <p:cNvSpPr txBox="1"/>
          <p:nvPr/>
        </p:nvSpPr>
        <p:spPr>
          <a:xfrm>
            <a:off x="1004228" y="4986291"/>
            <a:ext cx="4686300" cy="161583"/>
          </a:xfrm>
          <a:prstGeom prst="rect">
            <a:avLst/>
          </a:prstGeom>
          <a:noFill/>
        </p:spPr>
        <p:txBody>
          <a:bodyPr wrap="square" lIns="0" tIns="0" rIns="0" bIns="0" anchor="t">
            <a:spAutoFit/>
          </a:bodyPr>
          <a:lstStyle/>
          <a:p>
            <a:pPr algn="l"/>
            <a:r>
              <a:rPr sz="1050" b="1" i="0" u="none" dirty="0">
                <a:solidFill>
                  <a:srgbClr val="15803D"/>
                </a:solidFill>
                <a:latin typeface="Calibri" panose="020F0502020204030204" pitchFamily="34" charset="0"/>
                <a:cs typeface="Calibri" panose="020F0502020204030204" pitchFamily="34" charset="0"/>
              </a:rPr>
              <a:t>Standard </a:t>
            </a:r>
            <a:r>
              <a:rPr sz="1050" b="1" i="0" u="none" dirty="0" err="1">
                <a:solidFill>
                  <a:srgbClr val="15803D"/>
                </a:solidFill>
                <a:latin typeface="Calibri" panose="020F0502020204030204" pitchFamily="34" charset="0"/>
                <a:cs typeface="Calibri" panose="020F0502020204030204" pitchFamily="34" charset="0"/>
              </a:rPr>
              <a:t>raccomandato</a:t>
            </a:r>
            <a:r>
              <a:rPr sz="1050" b="1" i="0" u="none" dirty="0">
                <a:solidFill>
                  <a:srgbClr val="15803D"/>
                </a:solidFill>
                <a:latin typeface="Calibri" panose="020F0502020204030204" pitchFamily="34" charset="0"/>
                <a:cs typeface="Calibri" panose="020F0502020204030204" pitchFamily="34" charset="0"/>
              </a:rPr>
              <a:t> </a:t>
            </a:r>
            <a:r>
              <a:rPr sz="1050" b="1" i="0" u="none" dirty="0" err="1">
                <a:solidFill>
                  <a:srgbClr val="15803D"/>
                </a:solidFill>
                <a:latin typeface="Calibri" panose="020F0502020204030204" pitchFamily="34" charset="0"/>
                <a:cs typeface="Calibri" panose="020F0502020204030204" pitchFamily="34" charset="0"/>
              </a:rPr>
              <a:t>su</a:t>
            </a:r>
            <a:r>
              <a:rPr sz="1050" b="1" i="0" u="none" dirty="0">
                <a:solidFill>
                  <a:srgbClr val="15803D"/>
                </a:solidFill>
                <a:latin typeface="Calibri" panose="020F0502020204030204" pitchFamily="34" charset="0"/>
                <a:cs typeface="Calibri" panose="020F0502020204030204" pitchFamily="34" charset="0"/>
              </a:rPr>
              <a:t> cute integra (UEG / ESCP / EAES / SIS-E)</a:t>
            </a:r>
          </a:p>
        </p:txBody>
      </p:sp>
      <p:sp>
        <p:nvSpPr>
          <p:cNvPr id="15" name="TextBox 13">
            <a:extLst>
              <a:ext uri="{FF2B5EF4-FFF2-40B4-BE49-F238E27FC236}">
                <a16:creationId xmlns:a16="http://schemas.microsoft.com/office/drawing/2014/main" id="{65892EA4-E724-3A62-1BD2-8F6DBEA00E4E}"/>
              </a:ext>
            </a:extLst>
          </p:cNvPr>
          <p:cNvSpPr txBox="1"/>
          <p:nvPr/>
        </p:nvSpPr>
        <p:spPr>
          <a:xfrm>
            <a:off x="6681128" y="4986291"/>
            <a:ext cx="4686300" cy="161583"/>
          </a:xfrm>
          <a:prstGeom prst="rect">
            <a:avLst/>
          </a:prstGeom>
          <a:noFill/>
        </p:spPr>
        <p:txBody>
          <a:bodyPr wrap="square" lIns="0" tIns="0" rIns="0" bIns="0" anchor="t">
            <a:spAutoFit/>
          </a:bodyPr>
          <a:lstStyle/>
          <a:p>
            <a:pPr algn="l"/>
            <a:r>
              <a:rPr sz="1050" b="1" i="0" u="none">
                <a:solidFill>
                  <a:srgbClr val="475569"/>
                </a:solidFill>
                <a:latin typeface="Calibri" panose="020F0502020204030204" pitchFamily="34" charset="0"/>
                <a:cs typeface="Calibri" panose="020F0502020204030204" pitchFamily="34" charset="0"/>
              </a:rPr>
              <a:t>Seconda linea su cute; uso esclusivo su mucose esplorate</a:t>
            </a:r>
          </a:p>
        </p:txBody>
      </p:sp>
      <p:sp>
        <p:nvSpPr>
          <p:cNvPr id="16" name="TextBox 14">
            <a:extLst>
              <a:ext uri="{FF2B5EF4-FFF2-40B4-BE49-F238E27FC236}">
                <a16:creationId xmlns:a16="http://schemas.microsoft.com/office/drawing/2014/main" id="{9B10ADA7-532B-17B7-14F1-FECBE4C31757}"/>
              </a:ext>
            </a:extLst>
          </p:cNvPr>
          <p:cNvSpPr txBox="1"/>
          <p:nvPr/>
        </p:nvSpPr>
        <p:spPr>
          <a:xfrm>
            <a:off x="870878" y="3033666"/>
            <a:ext cx="3778278" cy="276999"/>
          </a:xfrm>
          <a:prstGeom prst="rect">
            <a:avLst/>
          </a:prstGeom>
          <a:noFill/>
        </p:spPr>
        <p:txBody>
          <a:bodyPr wrap="none" lIns="0" tIns="0" rIns="0" bIns="0" anchor="t">
            <a:spAutoFit/>
          </a:bodyPr>
          <a:lstStyle/>
          <a:p>
            <a:pPr algn="l"/>
            <a:r>
              <a:rPr b="1" i="0" u="none">
                <a:solidFill>
                  <a:srgbClr val="14532D"/>
                </a:solidFill>
                <a:latin typeface="Calibri" panose="020F0502020204030204" pitchFamily="34" charset="0"/>
                <a:cs typeface="Calibri" panose="020F0502020204030204" pitchFamily="34" charset="0"/>
              </a:rPr>
              <a:t>Clorexidina Gluconato 2% in Alcool 70%</a:t>
            </a:r>
          </a:p>
        </p:txBody>
      </p:sp>
      <p:sp>
        <p:nvSpPr>
          <p:cNvPr id="17" name="TextBox 16">
            <a:extLst>
              <a:ext uri="{FF2B5EF4-FFF2-40B4-BE49-F238E27FC236}">
                <a16:creationId xmlns:a16="http://schemas.microsoft.com/office/drawing/2014/main" id="{E08A2CC7-1F10-0D32-054D-33D2936E782D}"/>
              </a:ext>
            </a:extLst>
          </p:cNvPr>
          <p:cNvSpPr txBox="1"/>
          <p:nvPr/>
        </p:nvSpPr>
        <p:spPr>
          <a:xfrm>
            <a:off x="966128" y="2681241"/>
            <a:ext cx="1571625" cy="161583"/>
          </a:xfrm>
          <a:prstGeom prst="rect">
            <a:avLst/>
          </a:prstGeom>
          <a:noFill/>
        </p:spPr>
        <p:txBody>
          <a:bodyPr wrap="square" lIns="0" tIns="0" rIns="0" bIns="0" anchor="t">
            <a:spAutoFit/>
          </a:bodyPr>
          <a:lstStyle/>
          <a:p>
            <a:pPr algn="l"/>
            <a:r>
              <a:rPr sz="1050" b="1" i="0" u="none">
                <a:solidFill>
                  <a:srgbClr val="F8FAFC"/>
                </a:solidFill>
                <a:latin typeface="Calibri" panose="020F0502020204030204" pitchFamily="34" charset="0"/>
                <a:cs typeface="Calibri" panose="020F0502020204030204" pitchFamily="34" charset="0"/>
              </a:rPr>
              <a:t>PRIMA SCELTA ASSOLUTA</a:t>
            </a:r>
          </a:p>
        </p:txBody>
      </p:sp>
      <p:sp>
        <p:nvSpPr>
          <p:cNvPr id="18" name="TextBox 17">
            <a:extLst>
              <a:ext uri="{FF2B5EF4-FFF2-40B4-BE49-F238E27FC236}">
                <a16:creationId xmlns:a16="http://schemas.microsoft.com/office/drawing/2014/main" id="{8A3C1BAD-2E28-EE33-8A12-B9F76926C900}"/>
              </a:ext>
            </a:extLst>
          </p:cNvPr>
          <p:cNvSpPr txBox="1"/>
          <p:nvPr/>
        </p:nvSpPr>
        <p:spPr>
          <a:xfrm>
            <a:off x="4736390" y="2605041"/>
            <a:ext cx="1186222" cy="369332"/>
          </a:xfrm>
          <a:prstGeom prst="rect">
            <a:avLst/>
          </a:prstGeom>
          <a:noFill/>
        </p:spPr>
        <p:txBody>
          <a:bodyPr wrap="none" lIns="0" tIns="0" rIns="0" bIns="0" anchor="t">
            <a:spAutoFit/>
          </a:bodyPr>
          <a:lstStyle/>
          <a:p>
            <a:pPr algn="l"/>
            <a:r>
              <a:rPr sz="2400" b="1" i="0" u="none">
                <a:solidFill>
                  <a:srgbClr val="15803D"/>
                </a:solidFill>
                <a:latin typeface="Calibri" panose="020F0502020204030204" pitchFamily="34" charset="0"/>
                <a:cs typeface="Calibri" panose="020F0502020204030204" pitchFamily="34" charset="0"/>
              </a:rPr>
              <a:t>RR ≈ 0.75</a:t>
            </a:r>
          </a:p>
        </p:txBody>
      </p:sp>
      <p:sp>
        <p:nvSpPr>
          <p:cNvPr id="19" name="TextBox 18">
            <a:extLst>
              <a:ext uri="{FF2B5EF4-FFF2-40B4-BE49-F238E27FC236}">
                <a16:creationId xmlns:a16="http://schemas.microsoft.com/office/drawing/2014/main" id="{294885DA-A4C6-B626-276E-8073F996C676}"/>
              </a:ext>
            </a:extLst>
          </p:cNvPr>
          <p:cNvSpPr txBox="1"/>
          <p:nvPr/>
        </p:nvSpPr>
        <p:spPr>
          <a:xfrm>
            <a:off x="870878" y="3367041"/>
            <a:ext cx="4953000" cy="410369"/>
          </a:xfrm>
          <a:prstGeom prst="rect">
            <a:avLst/>
          </a:prstGeom>
          <a:noFill/>
        </p:spPr>
        <p:txBody>
          <a:bodyPr wrap="square" lIns="0" tIns="0" rIns="0" bIns="0" anchor="t">
            <a:spAutoFit/>
          </a:bodyPr>
          <a:lstStyle/>
          <a:p>
            <a:pPr algn="l">
              <a:lnSpc>
                <a:spcPts val="1575"/>
              </a:lnSpc>
            </a:pPr>
            <a:r>
              <a:rPr sz="1400" b="0" i="0" u="none" dirty="0">
                <a:solidFill>
                  <a:srgbClr val="166534"/>
                </a:solidFill>
                <a:latin typeface="Calibri" panose="020F0502020204030204" pitchFamily="34" charset="0"/>
                <a:cs typeface="Calibri" panose="020F0502020204030204" pitchFamily="34" charset="0"/>
              </a:rPr>
              <a:t>✓ </a:t>
            </a:r>
            <a:r>
              <a:rPr sz="1400" b="1" i="0" u="none" dirty="0">
                <a:solidFill>
                  <a:srgbClr val="166534"/>
                </a:solidFill>
                <a:latin typeface="Calibri" panose="020F0502020204030204" pitchFamily="34" charset="0"/>
                <a:cs typeface="Calibri" panose="020F0502020204030204" pitchFamily="34" charset="0"/>
              </a:rPr>
              <a:t>Azione Residua:</a:t>
            </a:r>
            <a:r>
              <a:rPr sz="1400" b="0" i="0" u="none" dirty="0">
                <a:solidFill>
                  <a:srgbClr val="166534"/>
                </a:solidFill>
                <a:latin typeface="Calibri" panose="020F0502020204030204" pitchFamily="34" charset="0"/>
                <a:cs typeface="Calibri" panose="020F0502020204030204" pitchFamily="34" charset="0"/>
              </a:rPr>
              <a:t> Si </a:t>
            </a:r>
            <a:r>
              <a:rPr sz="1400" b="0" i="0" u="none" dirty="0" err="1">
                <a:solidFill>
                  <a:srgbClr val="166534"/>
                </a:solidFill>
                <a:latin typeface="Calibri" panose="020F0502020204030204" pitchFamily="34" charset="0"/>
                <a:cs typeface="Calibri" panose="020F0502020204030204" pitchFamily="34" charset="0"/>
              </a:rPr>
              <a:t>lega</a:t>
            </a:r>
            <a:r>
              <a:rPr sz="1400" b="0" i="0" u="none" dirty="0">
                <a:solidFill>
                  <a:srgbClr val="166534"/>
                </a:solidFill>
                <a:latin typeface="Calibri" panose="020F0502020204030204" pitchFamily="34" charset="0"/>
                <a:cs typeface="Calibri" panose="020F0502020204030204" pitchFamily="34" charset="0"/>
              </a:rPr>
              <a:t> </a:t>
            </a:r>
            <a:r>
              <a:rPr sz="1400" b="0" i="0" u="none" dirty="0" err="1">
                <a:solidFill>
                  <a:srgbClr val="166534"/>
                </a:solidFill>
                <a:latin typeface="Calibri" panose="020F0502020204030204" pitchFamily="34" charset="0"/>
                <a:cs typeface="Calibri" panose="020F0502020204030204" pitchFamily="34" charset="0"/>
              </a:rPr>
              <a:t>elettrostaticamente</a:t>
            </a:r>
            <a:r>
              <a:rPr sz="1400" b="0" i="0" u="none" dirty="0">
                <a:solidFill>
                  <a:srgbClr val="166534"/>
                </a:solidFill>
                <a:latin typeface="Calibri" panose="020F0502020204030204" pitchFamily="34" charset="0"/>
                <a:cs typeface="Calibri" panose="020F0502020204030204" pitchFamily="34" charset="0"/>
              </a:rPr>
              <a:t> </a:t>
            </a:r>
            <a:r>
              <a:rPr sz="1400" b="0" i="0" u="none" dirty="0" err="1">
                <a:solidFill>
                  <a:srgbClr val="166534"/>
                </a:solidFill>
                <a:latin typeface="Calibri" panose="020F0502020204030204" pitchFamily="34" charset="0"/>
                <a:cs typeface="Calibri" panose="020F0502020204030204" pitchFamily="34" charset="0"/>
              </a:rPr>
              <a:t>allo</a:t>
            </a:r>
            <a:r>
              <a:rPr sz="1400" b="0" i="0" u="none" dirty="0">
                <a:solidFill>
                  <a:srgbClr val="166534"/>
                </a:solidFill>
                <a:latin typeface="Calibri" panose="020F0502020204030204" pitchFamily="34" charset="0"/>
                <a:cs typeface="Calibri" panose="020F0502020204030204" pitchFamily="34" charset="0"/>
              </a:rPr>
              <a:t> </a:t>
            </a:r>
            <a:r>
              <a:rPr sz="1400" b="0" i="0" u="none" dirty="0" err="1">
                <a:solidFill>
                  <a:srgbClr val="166534"/>
                </a:solidFill>
                <a:latin typeface="Calibri" panose="020F0502020204030204" pitchFamily="34" charset="0"/>
                <a:cs typeface="Calibri" panose="020F0502020204030204" pitchFamily="34" charset="0"/>
              </a:rPr>
              <a:t>strato</a:t>
            </a:r>
            <a:r>
              <a:rPr sz="1400" b="0" i="0" u="none" dirty="0">
                <a:solidFill>
                  <a:srgbClr val="166534"/>
                </a:solidFill>
                <a:latin typeface="Calibri" panose="020F0502020204030204" pitchFamily="34" charset="0"/>
                <a:cs typeface="Calibri" panose="020F0502020204030204" pitchFamily="34" charset="0"/>
              </a:rPr>
              <a:t> </a:t>
            </a:r>
            <a:r>
              <a:rPr sz="1400" b="0" i="0" u="none" dirty="0" err="1">
                <a:solidFill>
                  <a:srgbClr val="166534"/>
                </a:solidFill>
                <a:latin typeface="Calibri" panose="020F0502020204030204" pitchFamily="34" charset="0"/>
                <a:cs typeface="Calibri" panose="020F0502020204030204" pitchFamily="34" charset="0"/>
              </a:rPr>
              <a:t>corneo</a:t>
            </a:r>
            <a:r>
              <a:rPr sz="1400" b="0" i="0" u="none" dirty="0">
                <a:solidFill>
                  <a:srgbClr val="166534"/>
                </a:solidFill>
                <a:latin typeface="Calibri" panose="020F0502020204030204" pitchFamily="34" charset="0"/>
                <a:cs typeface="Calibri" panose="020F0502020204030204" pitchFamily="34" charset="0"/>
              </a:rPr>
              <a:t> </a:t>
            </a:r>
            <a:r>
              <a:rPr sz="1400" b="0" i="0" u="none" dirty="0" err="1">
                <a:solidFill>
                  <a:srgbClr val="166534"/>
                </a:solidFill>
                <a:latin typeface="Calibri" panose="020F0502020204030204" pitchFamily="34" charset="0"/>
                <a:cs typeface="Calibri" panose="020F0502020204030204" pitchFamily="34" charset="0"/>
              </a:rPr>
              <a:t>garantendo</a:t>
            </a:r>
            <a:r>
              <a:rPr sz="1400" b="0" i="0" u="none" dirty="0">
                <a:solidFill>
                  <a:srgbClr val="166534"/>
                </a:solidFill>
                <a:latin typeface="Calibri" panose="020F0502020204030204" pitchFamily="34" charset="0"/>
                <a:cs typeface="Calibri" panose="020F0502020204030204" pitchFamily="34" charset="0"/>
              </a:rPr>
              <a:t> </a:t>
            </a:r>
            <a:r>
              <a:rPr sz="1400" b="0" i="0" u="none" dirty="0" err="1">
                <a:solidFill>
                  <a:srgbClr val="166534"/>
                </a:solidFill>
                <a:latin typeface="Calibri" panose="020F0502020204030204" pitchFamily="34" charset="0"/>
                <a:cs typeface="Calibri" panose="020F0502020204030204" pitchFamily="34" charset="0"/>
              </a:rPr>
              <a:t>persistenza</a:t>
            </a:r>
            <a:r>
              <a:rPr sz="1400" b="0" i="0" u="none" dirty="0">
                <a:solidFill>
                  <a:srgbClr val="166534"/>
                </a:solidFill>
                <a:latin typeface="Calibri" panose="020F0502020204030204" pitchFamily="34" charset="0"/>
                <a:cs typeface="Calibri" panose="020F0502020204030204" pitchFamily="34" charset="0"/>
              </a:rPr>
              <a:t> </a:t>
            </a:r>
            <a:r>
              <a:rPr sz="1400" b="0" i="0" u="none" dirty="0" err="1">
                <a:solidFill>
                  <a:srgbClr val="166534"/>
                </a:solidFill>
                <a:latin typeface="Calibri" panose="020F0502020204030204" pitchFamily="34" charset="0"/>
                <a:cs typeface="Calibri" panose="020F0502020204030204" pitchFamily="34" charset="0"/>
              </a:rPr>
              <a:t>battericida</a:t>
            </a:r>
            <a:r>
              <a:rPr sz="1400" b="0" i="0" u="none" dirty="0">
                <a:solidFill>
                  <a:srgbClr val="166534"/>
                </a:solidFill>
                <a:latin typeface="Calibri" panose="020F0502020204030204" pitchFamily="34" charset="0"/>
                <a:cs typeface="Calibri" panose="020F0502020204030204" pitchFamily="34" charset="0"/>
              </a:rPr>
              <a:t> </a:t>
            </a:r>
            <a:r>
              <a:rPr sz="1400" b="0" i="0" u="none" dirty="0" err="1">
                <a:solidFill>
                  <a:srgbClr val="166534"/>
                </a:solidFill>
                <a:latin typeface="Calibri" panose="020F0502020204030204" pitchFamily="34" charset="0"/>
                <a:cs typeface="Calibri" panose="020F0502020204030204" pitchFamily="34" charset="0"/>
              </a:rPr>
              <a:t>prolungata</a:t>
            </a:r>
            <a:r>
              <a:rPr sz="1400" b="0" i="0" u="none" dirty="0">
                <a:solidFill>
                  <a:srgbClr val="166534"/>
                </a:solidFill>
                <a:latin typeface="Calibri" panose="020F0502020204030204" pitchFamily="34" charset="0"/>
                <a:cs typeface="Calibri" panose="020F0502020204030204" pitchFamily="34" charset="0"/>
              </a:rPr>
              <a:t>.</a:t>
            </a:r>
          </a:p>
        </p:txBody>
      </p:sp>
      <p:sp>
        <p:nvSpPr>
          <p:cNvPr id="20" name="TextBox 19">
            <a:extLst>
              <a:ext uri="{FF2B5EF4-FFF2-40B4-BE49-F238E27FC236}">
                <a16:creationId xmlns:a16="http://schemas.microsoft.com/office/drawing/2014/main" id="{B1F862C4-CFDC-8E4E-4319-26F286DB85ED}"/>
              </a:ext>
            </a:extLst>
          </p:cNvPr>
          <p:cNvSpPr txBox="1"/>
          <p:nvPr/>
        </p:nvSpPr>
        <p:spPr>
          <a:xfrm>
            <a:off x="870878" y="3862341"/>
            <a:ext cx="4953000" cy="410369"/>
          </a:xfrm>
          <a:prstGeom prst="rect">
            <a:avLst/>
          </a:prstGeom>
          <a:noFill/>
        </p:spPr>
        <p:txBody>
          <a:bodyPr wrap="square" lIns="0" tIns="0" rIns="0" bIns="0" anchor="t">
            <a:spAutoFit/>
          </a:bodyPr>
          <a:lstStyle/>
          <a:p>
            <a:pPr algn="l">
              <a:lnSpc>
                <a:spcPts val="1575"/>
              </a:lnSpc>
            </a:pPr>
            <a:r>
              <a:rPr sz="1400" b="0" i="0" u="none" dirty="0">
                <a:solidFill>
                  <a:srgbClr val="166534"/>
                </a:solidFill>
                <a:latin typeface="Calibri" panose="020F0502020204030204" pitchFamily="34" charset="0"/>
                <a:cs typeface="Calibri" panose="020F0502020204030204" pitchFamily="34" charset="0"/>
              </a:rPr>
              <a:t>✓ </a:t>
            </a:r>
            <a:r>
              <a:rPr sz="1400" b="1" i="0" u="none" dirty="0">
                <a:solidFill>
                  <a:srgbClr val="166534"/>
                </a:solidFill>
                <a:latin typeface="Calibri" panose="020F0502020204030204" pitchFamily="34" charset="0"/>
                <a:cs typeface="Calibri" panose="020F0502020204030204" pitchFamily="34" charset="0"/>
              </a:rPr>
              <a:t>Meta-</a:t>
            </a:r>
            <a:r>
              <a:rPr sz="1400" b="1" i="0" u="none" dirty="0" err="1">
                <a:solidFill>
                  <a:srgbClr val="166534"/>
                </a:solidFill>
                <a:latin typeface="Calibri" panose="020F0502020204030204" pitchFamily="34" charset="0"/>
                <a:cs typeface="Calibri" panose="020F0502020204030204" pitchFamily="34" charset="0"/>
              </a:rPr>
              <a:t>Analisi</a:t>
            </a:r>
            <a:r>
              <a:rPr sz="1400" b="1" i="0" u="none" dirty="0">
                <a:solidFill>
                  <a:srgbClr val="166534"/>
                </a:solidFill>
                <a:latin typeface="Calibri" panose="020F0502020204030204" pitchFamily="34" charset="0"/>
                <a:cs typeface="Calibri" panose="020F0502020204030204" pitchFamily="34" charset="0"/>
              </a:rPr>
              <a:t> 2025:</a:t>
            </a:r>
            <a:r>
              <a:rPr sz="1400" b="0" i="0" u="none" dirty="0">
                <a:solidFill>
                  <a:srgbClr val="166534"/>
                </a:solidFill>
                <a:latin typeface="Calibri" panose="020F0502020204030204" pitchFamily="34" charset="0"/>
                <a:cs typeface="Calibri" panose="020F0502020204030204" pitchFamily="34" charset="0"/>
              </a:rPr>
              <a:t> </a:t>
            </a:r>
            <a:r>
              <a:rPr sz="1400" b="0" i="0" u="none" dirty="0" err="1">
                <a:solidFill>
                  <a:srgbClr val="166534"/>
                </a:solidFill>
                <a:latin typeface="Calibri" panose="020F0502020204030204" pitchFamily="34" charset="0"/>
                <a:cs typeface="Calibri" panose="020F0502020204030204" pitchFamily="34" charset="0"/>
              </a:rPr>
              <a:t>Riduzione</a:t>
            </a:r>
            <a:r>
              <a:rPr sz="1400" b="0" i="0" u="none" dirty="0">
                <a:solidFill>
                  <a:srgbClr val="166534"/>
                </a:solidFill>
                <a:latin typeface="Calibri" panose="020F0502020204030204" pitchFamily="34" charset="0"/>
                <a:cs typeface="Calibri" panose="020F0502020204030204" pitchFamily="34" charset="0"/>
              </a:rPr>
              <a:t> del 25% del </a:t>
            </a:r>
            <a:r>
              <a:rPr sz="1400" b="0" i="0" u="none" dirty="0" err="1">
                <a:solidFill>
                  <a:srgbClr val="166534"/>
                </a:solidFill>
                <a:latin typeface="Calibri" panose="020F0502020204030204" pitchFamily="34" charset="0"/>
                <a:cs typeface="Calibri" panose="020F0502020204030204" pitchFamily="34" charset="0"/>
              </a:rPr>
              <a:t>rischio</a:t>
            </a:r>
            <a:r>
              <a:rPr sz="1400" b="0" i="0" u="none" dirty="0">
                <a:solidFill>
                  <a:srgbClr val="166534"/>
                </a:solidFill>
                <a:latin typeface="Calibri" panose="020F0502020204030204" pitchFamily="34" charset="0"/>
                <a:cs typeface="Calibri" panose="020F0502020204030204" pitchFamily="34" charset="0"/>
              </a:rPr>
              <a:t> </a:t>
            </a:r>
            <a:r>
              <a:rPr sz="1400" b="0" i="0" u="none" dirty="0" err="1">
                <a:solidFill>
                  <a:srgbClr val="166534"/>
                </a:solidFill>
                <a:latin typeface="Calibri" panose="020F0502020204030204" pitchFamily="34" charset="0"/>
                <a:cs typeface="Calibri" panose="020F0502020204030204" pitchFamily="34" charset="0"/>
              </a:rPr>
              <a:t>relativo</a:t>
            </a:r>
            <a:r>
              <a:rPr sz="1400" b="0" i="0" u="none" dirty="0">
                <a:solidFill>
                  <a:srgbClr val="166534"/>
                </a:solidFill>
                <a:latin typeface="Calibri" panose="020F0502020204030204" pitchFamily="34" charset="0"/>
                <a:cs typeface="Calibri" panose="020F0502020204030204" pitchFamily="34" charset="0"/>
              </a:rPr>
              <a:t> di </a:t>
            </a:r>
            <a:r>
              <a:rPr sz="1400" b="0" i="0" u="none" dirty="0" err="1">
                <a:solidFill>
                  <a:srgbClr val="166534"/>
                </a:solidFill>
                <a:latin typeface="Calibri" panose="020F0502020204030204" pitchFamily="34" charset="0"/>
                <a:cs typeface="Calibri" panose="020F0502020204030204" pitchFamily="34" charset="0"/>
              </a:rPr>
              <a:t>infezione</a:t>
            </a:r>
            <a:r>
              <a:rPr sz="1400" b="0" i="0" u="none" dirty="0">
                <a:solidFill>
                  <a:srgbClr val="166534"/>
                </a:solidFill>
                <a:latin typeface="Calibri" panose="020F0502020204030204" pitchFamily="34" charset="0"/>
                <a:cs typeface="Calibri" panose="020F0502020204030204" pitchFamily="34" charset="0"/>
              </a:rPr>
              <a:t> di </a:t>
            </a:r>
            <a:r>
              <a:rPr sz="1400" b="0" i="0" u="none" dirty="0" err="1">
                <a:solidFill>
                  <a:srgbClr val="166534"/>
                </a:solidFill>
                <a:latin typeface="Calibri" panose="020F0502020204030204" pitchFamily="34" charset="0"/>
                <a:cs typeface="Calibri" panose="020F0502020204030204" pitchFamily="34" charset="0"/>
              </a:rPr>
              <a:t>ferita</a:t>
            </a:r>
            <a:r>
              <a:rPr sz="1400" b="0" i="0" u="none" dirty="0">
                <a:solidFill>
                  <a:srgbClr val="166534"/>
                </a:solidFill>
                <a:latin typeface="Calibri" panose="020F0502020204030204" pitchFamily="34" charset="0"/>
                <a:cs typeface="Calibri" panose="020F0502020204030204" pitchFamily="34" charset="0"/>
              </a:rPr>
              <a:t> </a:t>
            </a:r>
            <a:r>
              <a:rPr sz="1400" b="0" i="0" u="none" dirty="0" err="1">
                <a:solidFill>
                  <a:srgbClr val="166534"/>
                </a:solidFill>
                <a:latin typeface="Calibri" panose="020F0502020204030204" pitchFamily="34" charset="0"/>
                <a:cs typeface="Calibri" panose="020F0502020204030204" pitchFamily="34" charset="0"/>
              </a:rPr>
              <a:t>nella</a:t>
            </a:r>
            <a:r>
              <a:rPr sz="1400" b="0" i="0" u="none" dirty="0">
                <a:solidFill>
                  <a:srgbClr val="166534"/>
                </a:solidFill>
                <a:latin typeface="Calibri" panose="020F0502020204030204" pitchFamily="34" charset="0"/>
                <a:cs typeface="Calibri" panose="020F0502020204030204" pitchFamily="34" charset="0"/>
              </a:rPr>
              <a:t> </a:t>
            </a:r>
            <a:r>
              <a:rPr sz="1400" b="0" i="0" u="none" dirty="0" err="1">
                <a:solidFill>
                  <a:srgbClr val="166534"/>
                </a:solidFill>
                <a:latin typeface="Calibri" panose="020F0502020204030204" pitchFamily="34" charset="0"/>
                <a:cs typeface="Calibri" panose="020F0502020204030204" pitchFamily="34" charset="0"/>
              </a:rPr>
              <a:t>chirurgia</a:t>
            </a:r>
            <a:r>
              <a:rPr sz="1400" b="0" i="0" u="none" dirty="0">
                <a:solidFill>
                  <a:srgbClr val="166534"/>
                </a:solidFill>
                <a:latin typeface="Calibri" panose="020F0502020204030204" pitchFamily="34" charset="0"/>
                <a:cs typeface="Calibri" panose="020F0502020204030204" pitchFamily="34" charset="0"/>
              </a:rPr>
              <a:t> </a:t>
            </a:r>
            <a:r>
              <a:rPr sz="1400" b="0" i="0" u="none" dirty="0" err="1">
                <a:solidFill>
                  <a:srgbClr val="166534"/>
                </a:solidFill>
                <a:latin typeface="Calibri" panose="020F0502020204030204" pitchFamily="34" charset="0"/>
                <a:cs typeface="Calibri" panose="020F0502020204030204" pitchFamily="34" charset="0"/>
              </a:rPr>
              <a:t>pulita-contaminata</a:t>
            </a:r>
            <a:r>
              <a:rPr sz="1400" b="0" i="0" u="none" dirty="0">
                <a:solidFill>
                  <a:srgbClr val="166534"/>
                </a:solidFill>
                <a:latin typeface="Calibri" panose="020F0502020204030204" pitchFamily="34" charset="0"/>
                <a:cs typeface="Calibri" panose="020F0502020204030204" pitchFamily="34" charset="0"/>
              </a:rPr>
              <a:t>.</a:t>
            </a:r>
          </a:p>
        </p:txBody>
      </p:sp>
      <p:sp>
        <p:nvSpPr>
          <p:cNvPr id="21" name="TextBox 20">
            <a:extLst>
              <a:ext uri="{FF2B5EF4-FFF2-40B4-BE49-F238E27FC236}">
                <a16:creationId xmlns:a16="http://schemas.microsoft.com/office/drawing/2014/main" id="{F6104AD5-DB97-DA94-81AE-BDB1D85DD01C}"/>
              </a:ext>
            </a:extLst>
          </p:cNvPr>
          <p:cNvSpPr txBox="1"/>
          <p:nvPr/>
        </p:nvSpPr>
        <p:spPr>
          <a:xfrm>
            <a:off x="870878" y="4357641"/>
            <a:ext cx="4953000" cy="410369"/>
          </a:xfrm>
          <a:prstGeom prst="rect">
            <a:avLst/>
          </a:prstGeom>
          <a:noFill/>
        </p:spPr>
        <p:txBody>
          <a:bodyPr wrap="square" lIns="0" tIns="0" rIns="0" bIns="0" anchor="t">
            <a:spAutoFit/>
          </a:bodyPr>
          <a:lstStyle/>
          <a:p>
            <a:pPr algn="l">
              <a:lnSpc>
                <a:spcPts val="1575"/>
              </a:lnSpc>
            </a:pPr>
            <a:r>
              <a:rPr sz="1400" b="0" i="0" u="none">
                <a:solidFill>
                  <a:srgbClr val="166534"/>
                </a:solidFill>
                <a:latin typeface="Calibri" panose="020F0502020204030204" pitchFamily="34" charset="0"/>
                <a:cs typeface="Calibri" panose="020F0502020204030204" pitchFamily="34" charset="0"/>
              </a:rPr>
              <a:t>✓ </a:t>
            </a:r>
            <a:r>
              <a:rPr sz="1400" b="1" i="0" u="none">
                <a:solidFill>
                  <a:srgbClr val="166534"/>
                </a:solidFill>
                <a:latin typeface="Calibri" panose="020F0502020204030204" pitchFamily="34" charset="0"/>
                <a:cs typeface="Calibri" panose="020F0502020204030204" pitchFamily="34" charset="0"/>
              </a:rPr>
              <a:t>Tecnica:</a:t>
            </a:r>
            <a:r>
              <a:rPr sz="1400" b="0" i="0" u="none">
                <a:solidFill>
                  <a:srgbClr val="166534"/>
                </a:solidFill>
                <a:latin typeface="Calibri" panose="020F0502020204030204" pitchFamily="34" charset="0"/>
                <a:cs typeface="Calibri" panose="020F0502020204030204" pitchFamily="34" charset="0"/>
              </a:rPr>
              <a:t> Frizione vigorosa per 2 minuti e asciugatura evaporativa completa prima del telo.</a:t>
            </a:r>
          </a:p>
        </p:txBody>
      </p:sp>
      <p:sp>
        <p:nvSpPr>
          <p:cNvPr id="22" name="TextBox 21">
            <a:extLst>
              <a:ext uri="{FF2B5EF4-FFF2-40B4-BE49-F238E27FC236}">
                <a16:creationId xmlns:a16="http://schemas.microsoft.com/office/drawing/2014/main" id="{4F457C6B-480A-3B40-328C-BA492E334FC7}"/>
              </a:ext>
            </a:extLst>
          </p:cNvPr>
          <p:cNvSpPr txBox="1"/>
          <p:nvPr/>
        </p:nvSpPr>
        <p:spPr>
          <a:xfrm>
            <a:off x="6643028" y="2681241"/>
            <a:ext cx="1466850" cy="161583"/>
          </a:xfrm>
          <a:prstGeom prst="rect">
            <a:avLst/>
          </a:prstGeom>
          <a:noFill/>
        </p:spPr>
        <p:txBody>
          <a:bodyPr wrap="square" lIns="0" tIns="0" rIns="0" bIns="0" anchor="t">
            <a:spAutoFit/>
          </a:bodyPr>
          <a:lstStyle/>
          <a:p>
            <a:pPr algn="l"/>
            <a:r>
              <a:rPr sz="1050" b="1" i="0" u="none">
                <a:solidFill>
                  <a:srgbClr val="FFFFFF"/>
                </a:solidFill>
                <a:latin typeface="Calibri" panose="020F0502020204030204" pitchFamily="34" charset="0"/>
                <a:cs typeface="Calibri" panose="020F0502020204030204" pitchFamily="34" charset="0"/>
              </a:rPr>
              <a:t>ALTERNATIVA VALIDATA</a:t>
            </a:r>
          </a:p>
        </p:txBody>
      </p:sp>
      <p:sp>
        <p:nvSpPr>
          <p:cNvPr id="23" name="TextBox 22">
            <a:extLst>
              <a:ext uri="{FF2B5EF4-FFF2-40B4-BE49-F238E27FC236}">
                <a16:creationId xmlns:a16="http://schemas.microsoft.com/office/drawing/2014/main" id="{008C13C1-55C4-BEB5-7407-A8DBB2946651}"/>
              </a:ext>
            </a:extLst>
          </p:cNvPr>
          <p:cNvSpPr txBox="1"/>
          <p:nvPr/>
        </p:nvSpPr>
        <p:spPr>
          <a:xfrm>
            <a:off x="10167278" y="2605041"/>
            <a:ext cx="1427955" cy="369332"/>
          </a:xfrm>
          <a:prstGeom prst="rect">
            <a:avLst/>
          </a:prstGeom>
          <a:noFill/>
        </p:spPr>
        <p:txBody>
          <a:bodyPr wrap="none" lIns="0" tIns="0" rIns="0" bIns="0" anchor="t">
            <a:spAutoFit/>
          </a:bodyPr>
          <a:lstStyle/>
          <a:p>
            <a:pPr algn="l"/>
            <a:r>
              <a:rPr sz="2400" b="1" i="0" u="none">
                <a:solidFill>
                  <a:srgbClr val="334155"/>
                </a:solidFill>
                <a:latin typeface="Calibri" panose="020F0502020204030204" pitchFamily="34" charset="0"/>
                <a:cs typeface="Calibri" panose="020F0502020204030204" pitchFamily="34" charset="0"/>
              </a:rPr>
              <a:t>JAMA 2024</a:t>
            </a:r>
          </a:p>
        </p:txBody>
      </p:sp>
      <p:sp>
        <p:nvSpPr>
          <p:cNvPr id="24" name="TextBox 23">
            <a:extLst>
              <a:ext uri="{FF2B5EF4-FFF2-40B4-BE49-F238E27FC236}">
                <a16:creationId xmlns:a16="http://schemas.microsoft.com/office/drawing/2014/main" id="{EBFB58D6-7ED3-F058-901A-611FA55C66CD}"/>
              </a:ext>
            </a:extLst>
          </p:cNvPr>
          <p:cNvSpPr txBox="1"/>
          <p:nvPr/>
        </p:nvSpPr>
        <p:spPr>
          <a:xfrm>
            <a:off x="6547778" y="3367041"/>
            <a:ext cx="4953000" cy="410369"/>
          </a:xfrm>
          <a:prstGeom prst="rect">
            <a:avLst/>
          </a:prstGeom>
          <a:noFill/>
        </p:spPr>
        <p:txBody>
          <a:bodyPr wrap="square" lIns="0" tIns="0" rIns="0" bIns="0" anchor="t">
            <a:spAutoFit/>
          </a:bodyPr>
          <a:lstStyle/>
          <a:p>
            <a:pPr algn="l">
              <a:lnSpc>
                <a:spcPts val="1575"/>
              </a:lnSpc>
            </a:pPr>
            <a:r>
              <a:rPr sz="1400" b="0" i="0" u="none">
                <a:solidFill>
                  <a:srgbClr val="334155"/>
                </a:solidFill>
                <a:latin typeface="Calibri" panose="020F0502020204030204" pitchFamily="34" charset="0"/>
                <a:cs typeface="Calibri" panose="020F0502020204030204" pitchFamily="34" charset="0"/>
              </a:rPr>
              <a:t>• </a:t>
            </a:r>
            <a:r>
              <a:rPr sz="1400" b="1" i="0" u="none">
                <a:solidFill>
                  <a:srgbClr val="334155"/>
                </a:solidFill>
                <a:latin typeface="Calibri" panose="020F0502020204030204" pitchFamily="34" charset="0"/>
                <a:cs typeface="Calibri" panose="020F0502020204030204" pitchFamily="34" charset="0"/>
              </a:rPr>
              <a:t>Trial Widmer et al. (3300 pz):</a:t>
            </a:r>
            <a:r>
              <a:rPr sz="1400" b="0" i="0" u="none">
                <a:solidFill>
                  <a:srgbClr val="334155"/>
                </a:solidFill>
                <a:latin typeface="Calibri" panose="020F0502020204030204" pitchFamily="34" charset="0"/>
                <a:cs typeface="Calibri" panose="020F0502020204030204" pitchFamily="34" charset="0"/>
              </a:rPr>
              <a:t> Dimostrata la non-inferiorità clinica globale rispetto alla clorexidina alcolica.</a:t>
            </a:r>
          </a:p>
        </p:txBody>
      </p:sp>
      <p:sp>
        <p:nvSpPr>
          <p:cNvPr id="25" name="TextBox 24">
            <a:extLst>
              <a:ext uri="{FF2B5EF4-FFF2-40B4-BE49-F238E27FC236}">
                <a16:creationId xmlns:a16="http://schemas.microsoft.com/office/drawing/2014/main" id="{80D24061-9E20-8240-FA45-E7C68CBD6417}"/>
              </a:ext>
            </a:extLst>
          </p:cNvPr>
          <p:cNvSpPr txBox="1"/>
          <p:nvPr/>
        </p:nvSpPr>
        <p:spPr>
          <a:xfrm>
            <a:off x="6547778" y="3862341"/>
            <a:ext cx="4953000" cy="410369"/>
          </a:xfrm>
          <a:prstGeom prst="rect">
            <a:avLst/>
          </a:prstGeom>
          <a:noFill/>
        </p:spPr>
        <p:txBody>
          <a:bodyPr wrap="square" lIns="0" tIns="0" rIns="0" bIns="0" anchor="t">
            <a:spAutoFit/>
          </a:bodyPr>
          <a:lstStyle/>
          <a:p>
            <a:pPr algn="l">
              <a:lnSpc>
                <a:spcPts val="1575"/>
              </a:lnSpc>
            </a:pPr>
            <a:r>
              <a:rPr sz="1400" b="0" i="0" u="none" dirty="0">
                <a:solidFill>
                  <a:srgbClr val="334155"/>
                </a:solidFill>
                <a:latin typeface="Calibri" panose="020F0502020204030204" pitchFamily="34" charset="0"/>
                <a:cs typeface="Calibri" panose="020F0502020204030204" pitchFamily="34" charset="0"/>
              </a:rPr>
              <a:t>• </a:t>
            </a:r>
            <a:r>
              <a:rPr sz="1400" b="1" i="0" u="none" dirty="0" err="1">
                <a:solidFill>
                  <a:srgbClr val="334155"/>
                </a:solidFill>
                <a:latin typeface="Calibri" panose="020F0502020204030204" pitchFamily="34" charset="0"/>
                <a:cs typeface="Calibri" panose="020F0502020204030204" pitchFamily="34" charset="0"/>
              </a:rPr>
              <a:t>Indicazione</a:t>
            </a:r>
            <a:r>
              <a:rPr sz="1400" b="1" i="0" u="none" dirty="0">
                <a:solidFill>
                  <a:srgbClr val="334155"/>
                </a:solidFill>
                <a:latin typeface="Calibri" panose="020F0502020204030204" pitchFamily="34" charset="0"/>
                <a:cs typeface="Calibri" panose="020F0502020204030204" pitchFamily="34" charset="0"/>
              </a:rPr>
              <a:t> </a:t>
            </a:r>
            <a:r>
              <a:rPr sz="1400" b="1" i="0" u="none" dirty="0" err="1">
                <a:solidFill>
                  <a:srgbClr val="334155"/>
                </a:solidFill>
                <a:latin typeface="Calibri" panose="020F0502020204030204" pitchFamily="34" charset="0"/>
                <a:cs typeface="Calibri" panose="020F0502020204030204" pitchFamily="34" charset="0"/>
              </a:rPr>
              <a:t>Chiave</a:t>
            </a:r>
            <a:r>
              <a:rPr sz="1400" b="1" i="0" u="none" dirty="0">
                <a:solidFill>
                  <a:srgbClr val="334155"/>
                </a:solidFill>
                <a:latin typeface="Calibri" panose="020F0502020204030204" pitchFamily="34" charset="0"/>
                <a:cs typeface="Calibri" panose="020F0502020204030204" pitchFamily="34" charset="0"/>
              </a:rPr>
              <a:t>:</a:t>
            </a:r>
            <a:r>
              <a:rPr sz="1400" b="0" i="0" u="none" dirty="0">
                <a:solidFill>
                  <a:srgbClr val="334155"/>
                </a:solidFill>
                <a:latin typeface="Calibri" panose="020F0502020204030204" pitchFamily="34" charset="0"/>
                <a:cs typeface="Calibri" panose="020F0502020204030204" pitchFamily="34" charset="0"/>
              </a:rPr>
              <a:t> </a:t>
            </a:r>
            <a:r>
              <a:rPr sz="1400" b="0" i="0" u="none" dirty="0" err="1">
                <a:solidFill>
                  <a:srgbClr val="334155"/>
                </a:solidFill>
                <a:latin typeface="Calibri" panose="020F0502020204030204" pitchFamily="34" charset="0"/>
                <a:cs typeface="Calibri" panose="020F0502020204030204" pitchFamily="34" charset="0"/>
              </a:rPr>
              <a:t>Riservato</a:t>
            </a:r>
            <a:r>
              <a:rPr sz="1400" b="0" i="0" u="none" dirty="0">
                <a:solidFill>
                  <a:srgbClr val="334155"/>
                </a:solidFill>
                <a:latin typeface="Calibri" panose="020F0502020204030204" pitchFamily="34" charset="0"/>
                <a:cs typeface="Calibri" panose="020F0502020204030204" pitchFamily="34" charset="0"/>
              </a:rPr>
              <a:t> a </a:t>
            </a:r>
            <a:r>
              <a:rPr sz="1400" b="0" i="0" u="none" dirty="0" err="1">
                <a:solidFill>
                  <a:srgbClr val="334155"/>
                </a:solidFill>
                <a:latin typeface="Calibri" panose="020F0502020204030204" pitchFamily="34" charset="0"/>
                <a:cs typeface="Calibri" panose="020F0502020204030204" pitchFamily="34" charset="0"/>
              </a:rPr>
              <a:t>pazienti</a:t>
            </a:r>
            <a:r>
              <a:rPr sz="1400" b="0" i="0" u="none" dirty="0">
                <a:solidFill>
                  <a:srgbClr val="334155"/>
                </a:solidFill>
                <a:latin typeface="Calibri" panose="020F0502020204030204" pitchFamily="34" charset="0"/>
                <a:cs typeface="Calibri" panose="020F0502020204030204" pitchFamily="34" charset="0"/>
              </a:rPr>
              <a:t> con </a:t>
            </a:r>
            <a:r>
              <a:rPr sz="1400" b="0" i="0" u="none" dirty="0" err="1">
                <a:solidFill>
                  <a:srgbClr val="334155"/>
                </a:solidFill>
                <a:latin typeface="Calibri" panose="020F0502020204030204" pitchFamily="34" charset="0"/>
                <a:cs typeface="Calibri" panose="020F0502020204030204" pitchFamily="34" charset="0"/>
              </a:rPr>
              <a:t>accertata</a:t>
            </a:r>
            <a:r>
              <a:rPr sz="1400" b="0" i="0" u="none" dirty="0">
                <a:solidFill>
                  <a:srgbClr val="334155"/>
                </a:solidFill>
                <a:latin typeface="Calibri" panose="020F0502020204030204" pitchFamily="34" charset="0"/>
                <a:cs typeface="Calibri" panose="020F0502020204030204" pitchFamily="34" charset="0"/>
              </a:rPr>
              <a:t> </a:t>
            </a:r>
            <a:r>
              <a:rPr sz="1400" b="0" i="0" u="none" dirty="0" err="1">
                <a:solidFill>
                  <a:srgbClr val="334155"/>
                </a:solidFill>
                <a:latin typeface="Calibri" panose="020F0502020204030204" pitchFamily="34" charset="0"/>
                <a:cs typeface="Calibri" panose="020F0502020204030204" pitchFamily="34" charset="0"/>
              </a:rPr>
              <a:t>ipersensibilità</a:t>
            </a:r>
            <a:r>
              <a:rPr sz="1400" b="0" i="0" u="none" dirty="0">
                <a:solidFill>
                  <a:srgbClr val="334155"/>
                </a:solidFill>
                <a:latin typeface="Calibri" panose="020F0502020204030204" pitchFamily="34" charset="0"/>
                <a:cs typeface="Calibri" panose="020F0502020204030204" pitchFamily="34" charset="0"/>
              </a:rPr>
              <a:t> cutanea o </a:t>
            </a:r>
            <a:r>
              <a:rPr sz="1400" b="0" i="0" u="none" dirty="0" err="1">
                <a:solidFill>
                  <a:srgbClr val="334155"/>
                </a:solidFill>
                <a:latin typeface="Calibri" panose="020F0502020204030204" pitchFamily="34" charset="0"/>
                <a:cs typeface="Calibri" panose="020F0502020204030204" pitchFamily="34" charset="0"/>
              </a:rPr>
              <a:t>allergia</a:t>
            </a:r>
            <a:r>
              <a:rPr sz="1400" b="0" i="0" u="none" dirty="0">
                <a:solidFill>
                  <a:srgbClr val="334155"/>
                </a:solidFill>
                <a:latin typeface="Calibri" panose="020F0502020204030204" pitchFamily="34" charset="0"/>
                <a:cs typeface="Calibri" panose="020F0502020204030204" pitchFamily="34" charset="0"/>
              </a:rPr>
              <a:t> alla </a:t>
            </a:r>
            <a:r>
              <a:rPr sz="1400" b="0" i="0" u="none" dirty="0" err="1">
                <a:solidFill>
                  <a:srgbClr val="334155"/>
                </a:solidFill>
                <a:latin typeface="Calibri" panose="020F0502020204030204" pitchFamily="34" charset="0"/>
                <a:cs typeface="Calibri" panose="020F0502020204030204" pitchFamily="34" charset="0"/>
              </a:rPr>
              <a:t>clorexidina</a:t>
            </a:r>
            <a:r>
              <a:rPr sz="1400" b="0" i="0" u="none" dirty="0">
                <a:solidFill>
                  <a:srgbClr val="334155"/>
                </a:solidFill>
                <a:latin typeface="Calibri" panose="020F0502020204030204" pitchFamily="34" charset="0"/>
                <a:cs typeface="Calibri" panose="020F0502020204030204" pitchFamily="34" charset="0"/>
              </a:rPr>
              <a:t>.</a:t>
            </a:r>
          </a:p>
        </p:txBody>
      </p:sp>
      <p:sp>
        <p:nvSpPr>
          <p:cNvPr id="26" name="TextBox 25">
            <a:extLst>
              <a:ext uri="{FF2B5EF4-FFF2-40B4-BE49-F238E27FC236}">
                <a16:creationId xmlns:a16="http://schemas.microsoft.com/office/drawing/2014/main" id="{AFDA320D-2DB1-3174-C633-2B29D829C6F5}"/>
              </a:ext>
            </a:extLst>
          </p:cNvPr>
          <p:cNvSpPr txBox="1"/>
          <p:nvPr/>
        </p:nvSpPr>
        <p:spPr>
          <a:xfrm>
            <a:off x="6547778" y="4357641"/>
            <a:ext cx="4953000" cy="410369"/>
          </a:xfrm>
          <a:prstGeom prst="rect">
            <a:avLst/>
          </a:prstGeom>
          <a:noFill/>
        </p:spPr>
        <p:txBody>
          <a:bodyPr wrap="square" lIns="0" tIns="0" rIns="0" bIns="0" anchor="t">
            <a:spAutoFit/>
          </a:bodyPr>
          <a:lstStyle/>
          <a:p>
            <a:pPr algn="l">
              <a:lnSpc>
                <a:spcPts val="1575"/>
              </a:lnSpc>
            </a:pPr>
            <a:r>
              <a:rPr sz="1400" b="0" i="0" u="none">
                <a:solidFill>
                  <a:srgbClr val="334155"/>
                </a:solidFill>
                <a:latin typeface="Calibri" panose="020F0502020204030204" pitchFamily="34" charset="0"/>
                <a:cs typeface="Calibri" panose="020F0502020204030204" pitchFamily="34" charset="0"/>
              </a:rPr>
              <a:t>• </a:t>
            </a:r>
            <a:r>
              <a:rPr sz="1400" b="1" i="0" u="none">
                <a:solidFill>
                  <a:srgbClr val="334155"/>
                </a:solidFill>
                <a:latin typeface="Calibri" panose="020F0502020204030204" pitchFamily="34" charset="0"/>
                <a:cs typeface="Calibri" panose="020F0502020204030204" pitchFamily="34" charset="0"/>
              </a:rPr>
              <a:t>Regola Ferrea:</a:t>
            </a:r>
            <a:r>
              <a:rPr sz="1400" b="0" i="0" u="none">
                <a:solidFill>
                  <a:srgbClr val="334155"/>
                </a:solidFill>
                <a:latin typeface="Calibri" panose="020F0502020204030204" pitchFamily="34" charset="0"/>
                <a:cs typeface="Calibri" panose="020F0502020204030204" pitchFamily="34" charset="0"/>
              </a:rPr>
              <a:t> Bandite categoricamente tutte le formulazioni in veicolo acquoso (inefficaci).</a:t>
            </a:r>
          </a:p>
        </p:txBody>
      </p:sp>
    </p:spTree>
    <p:extLst>
      <p:ext uri="{BB962C8B-B14F-4D97-AF65-F5344CB8AC3E}">
        <p14:creationId xmlns:p14="http://schemas.microsoft.com/office/powerpoint/2010/main" val="7938243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p:bldP spid="22" grpId="0"/>
      <p:bldP spid="23" grpId="0"/>
      <p:bldP spid="24"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296ED343-201A-896D-DFFE-293741428138}"/>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79587025-0BC2-B278-6F3F-B817657991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FF0589BE-8478-D8EE-25E8-7388E2DC322F}"/>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7F5E9D62-B767-1E0F-DA55-29DEE3F31059}"/>
              </a:ext>
            </a:extLst>
          </p:cNvPr>
          <p:cNvSpPr txBox="1"/>
          <p:nvPr/>
        </p:nvSpPr>
        <p:spPr>
          <a:xfrm>
            <a:off x="11762986" y="6488667"/>
            <a:ext cx="301686" cy="369332"/>
          </a:xfrm>
          <a:prstGeom prst="rect">
            <a:avLst/>
          </a:prstGeom>
          <a:noFill/>
        </p:spPr>
        <p:txBody>
          <a:bodyPr wrap="none" rtlCol="0">
            <a:spAutoFit/>
          </a:bodyPr>
          <a:lstStyle/>
          <a:p>
            <a:r>
              <a:rPr lang="it-IT" dirty="0"/>
              <a:t>8</a:t>
            </a:r>
          </a:p>
        </p:txBody>
      </p:sp>
      <p:sp>
        <p:nvSpPr>
          <p:cNvPr id="6" name="Titolo 2">
            <a:extLst>
              <a:ext uri="{FF2B5EF4-FFF2-40B4-BE49-F238E27FC236}">
                <a16:creationId xmlns:a16="http://schemas.microsoft.com/office/drawing/2014/main" id="{B0B04E71-1C80-1DAA-57E4-A33F73541797}"/>
              </a:ext>
            </a:extLst>
          </p:cNvPr>
          <p:cNvSpPr txBox="1">
            <a:spLocks/>
          </p:cNvSpPr>
          <p:nvPr/>
        </p:nvSpPr>
        <p:spPr>
          <a:xfrm>
            <a:off x="127328" y="510573"/>
            <a:ext cx="7736512"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rPr>
              <a:t>L’ANTIBIOTICO PROFILASSI</a:t>
            </a:r>
            <a:endParaRPr lang="it-IT" sz="4400" dirty="0">
              <a:solidFill>
                <a:schemeClr val="tx1"/>
              </a:solidFill>
            </a:endParaRPr>
          </a:p>
        </p:txBody>
      </p:sp>
      <p:pic>
        <p:nvPicPr>
          <p:cNvPr id="7" name="Immagine 6">
            <a:extLst>
              <a:ext uri="{FF2B5EF4-FFF2-40B4-BE49-F238E27FC236}">
                <a16:creationId xmlns:a16="http://schemas.microsoft.com/office/drawing/2014/main" id="{816CABB7-F080-7DF3-F90C-AF062EAFA6FB}"/>
              </a:ext>
            </a:extLst>
          </p:cNvPr>
          <p:cNvPicPr>
            <a:picLocks noChangeAspect="1"/>
          </p:cNvPicPr>
          <p:nvPr/>
        </p:nvPicPr>
        <p:blipFill>
          <a:blip r:embed="rId7"/>
          <a:stretch>
            <a:fillRect/>
          </a:stretch>
        </p:blipFill>
        <p:spPr>
          <a:xfrm>
            <a:off x="884434" y="2220413"/>
            <a:ext cx="9901298" cy="3419683"/>
          </a:xfrm>
          <a:prstGeom prst="rect">
            <a:avLst/>
          </a:prstGeom>
        </p:spPr>
      </p:pic>
      <p:sp>
        <p:nvSpPr>
          <p:cNvPr id="8" name="Rettangolo 7">
            <a:extLst>
              <a:ext uri="{FF2B5EF4-FFF2-40B4-BE49-F238E27FC236}">
                <a16:creationId xmlns:a16="http://schemas.microsoft.com/office/drawing/2014/main" id="{35236D1E-73A9-2B59-4A76-23DB6459FF75}"/>
              </a:ext>
            </a:extLst>
          </p:cNvPr>
          <p:cNvSpPr/>
          <p:nvPr/>
        </p:nvSpPr>
        <p:spPr>
          <a:xfrm>
            <a:off x="3052689" y="3629465"/>
            <a:ext cx="2883877" cy="393895"/>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005069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5E37F-5B5C-602A-288C-46C800C27CA3}"/>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336482C0-1E35-1CFF-CE04-5C25DD47CA44}"/>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5C862808-C20C-997D-0C33-7941974832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D9B350D2-B161-1700-A68B-8112E0C604EF}"/>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FB5606B9-6859-341C-C115-50CFCFC805CA}"/>
              </a:ext>
            </a:extLst>
          </p:cNvPr>
          <p:cNvSpPr txBox="1"/>
          <p:nvPr/>
        </p:nvSpPr>
        <p:spPr>
          <a:xfrm>
            <a:off x="11762986" y="6488667"/>
            <a:ext cx="301686" cy="369332"/>
          </a:xfrm>
          <a:prstGeom prst="rect">
            <a:avLst/>
          </a:prstGeom>
          <a:noFill/>
        </p:spPr>
        <p:txBody>
          <a:bodyPr wrap="none" rtlCol="0">
            <a:spAutoFit/>
          </a:bodyPr>
          <a:lstStyle/>
          <a:p>
            <a:r>
              <a:rPr lang="it-IT" dirty="0">
                <a:latin typeface="Calibri" panose="020F0502020204030204" pitchFamily="34" charset="0"/>
                <a:cs typeface="Calibri" panose="020F0502020204030204" pitchFamily="34" charset="0"/>
              </a:rPr>
              <a:t>9</a:t>
            </a:r>
          </a:p>
        </p:txBody>
      </p:sp>
      <p:sp>
        <p:nvSpPr>
          <p:cNvPr id="6" name="Titolo 2">
            <a:extLst>
              <a:ext uri="{FF2B5EF4-FFF2-40B4-BE49-F238E27FC236}">
                <a16:creationId xmlns:a16="http://schemas.microsoft.com/office/drawing/2014/main" id="{C2773E1F-9C18-86E0-DB98-FC9D0330CDA8}"/>
              </a:ext>
            </a:extLst>
          </p:cNvPr>
          <p:cNvSpPr txBox="1">
            <a:spLocks/>
          </p:cNvSpPr>
          <p:nvPr/>
        </p:nvSpPr>
        <p:spPr>
          <a:xfrm>
            <a:off x="127328" y="510573"/>
            <a:ext cx="7736512"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latin typeface="Calibri" panose="020F0502020204030204" pitchFamily="34" charset="0"/>
                <a:cs typeface="Calibri" panose="020F0502020204030204" pitchFamily="34" charset="0"/>
              </a:rPr>
              <a:t>L’ANTIBIOTICO PROFILASSI</a:t>
            </a:r>
            <a:endParaRPr lang="it-IT" sz="4400" dirty="0">
              <a:solidFill>
                <a:schemeClr val="tx1"/>
              </a:solidFill>
              <a:latin typeface="Calibri" panose="020F0502020204030204" pitchFamily="34" charset="0"/>
              <a:cs typeface="Calibri" panose="020F0502020204030204" pitchFamily="34" charset="0"/>
            </a:endParaRPr>
          </a:p>
        </p:txBody>
      </p:sp>
      <p:graphicFrame>
        <p:nvGraphicFramePr>
          <p:cNvPr id="8" name="Table 3">
            <a:extLst>
              <a:ext uri="{FF2B5EF4-FFF2-40B4-BE49-F238E27FC236}">
                <a16:creationId xmlns:a16="http://schemas.microsoft.com/office/drawing/2014/main" id="{2987983D-891C-C57E-3CE8-629B88BE7807}"/>
              </a:ext>
            </a:extLst>
          </p:cNvPr>
          <p:cNvGraphicFramePr>
            <a:graphicFrameLocks noGrp="1"/>
          </p:cNvGraphicFramePr>
          <p:nvPr>
            <p:extLst>
              <p:ext uri="{D42A27DB-BD31-4B8C-83A1-F6EECF244321}">
                <p14:modId xmlns:p14="http://schemas.microsoft.com/office/powerpoint/2010/main" val="2974419778"/>
              </p:ext>
            </p:extLst>
          </p:nvPr>
        </p:nvGraphicFramePr>
        <p:xfrm>
          <a:off x="127328" y="1897905"/>
          <a:ext cx="11937344" cy="4226550"/>
        </p:xfrm>
        <a:graphic>
          <a:graphicData uri="http://schemas.openxmlformats.org/drawingml/2006/table">
            <a:tbl>
              <a:tblPr/>
              <a:tblGrid>
                <a:gridCol w="2300748">
                  <a:extLst>
                    <a:ext uri="{9D8B030D-6E8A-4147-A177-3AD203B41FA5}">
                      <a16:colId xmlns:a16="http://schemas.microsoft.com/office/drawing/2014/main" val="20000"/>
                    </a:ext>
                  </a:extLst>
                </a:gridCol>
                <a:gridCol w="2540905">
                  <a:extLst>
                    <a:ext uri="{9D8B030D-6E8A-4147-A177-3AD203B41FA5}">
                      <a16:colId xmlns:a16="http://schemas.microsoft.com/office/drawing/2014/main" val="20001"/>
                    </a:ext>
                  </a:extLst>
                </a:gridCol>
                <a:gridCol w="7095691">
                  <a:extLst>
                    <a:ext uri="{9D8B030D-6E8A-4147-A177-3AD203B41FA5}">
                      <a16:colId xmlns:a16="http://schemas.microsoft.com/office/drawing/2014/main" val="20002"/>
                    </a:ext>
                  </a:extLst>
                </a:gridCol>
              </a:tblGrid>
              <a:tr h="704425">
                <a:tc>
                  <a:txBody>
                    <a:bodyPr/>
                    <a:lstStyle/>
                    <a:p>
                      <a:pPr algn="l"/>
                      <a:r>
                        <a:rPr sz="1400" b="1" i="0" u="none">
                          <a:solidFill>
                            <a:srgbClr val="FFFFFF"/>
                          </a:solidFill>
                          <a:latin typeface="Calibri" panose="020F0502020204030204" pitchFamily="34" charset="0"/>
                          <a:cs typeface="Calibri" panose="020F0502020204030204" pitchFamily="34" charset="0"/>
                        </a:rPr>
                        <a:t>Parametro Operativo</a:t>
                      </a:r>
                    </a:p>
                  </a:txBody>
                  <a:tcPr marL="63500" marR="63500" marT="25400" marB="25400" anchor="ctr">
                    <a:lnL>
                      <a:noFill/>
                    </a:lnL>
                    <a:lnR>
                      <a:noFill/>
                    </a:lnR>
                    <a:lnT>
                      <a:noFill/>
                    </a:lnT>
                    <a:lnB>
                      <a:noFill/>
                    </a:lnB>
                    <a:solidFill>
                      <a:srgbClr val="0F172A"/>
                    </a:solidFill>
                  </a:tcPr>
                </a:tc>
                <a:tc>
                  <a:txBody>
                    <a:bodyPr/>
                    <a:lstStyle/>
                    <a:p>
                      <a:pPr algn="l"/>
                      <a:r>
                        <a:rPr sz="1400" b="1" i="0" u="none">
                          <a:solidFill>
                            <a:srgbClr val="FFFFFF"/>
                          </a:solidFill>
                          <a:latin typeface="Calibri" panose="020F0502020204030204" pitchFamily="34" charset="0"/>
                          <a:cs typeface="Calibri" panose="020F0502020204030204" pitchFamily="34" charset="0"/>
                        </a:rPr>
                        <a:t>Regime Clinico Raccomandato</a:t>
                      </a:r>
                    </a:p>
                  </a:txBody>
                  <a:tcPr marL="63500" marR="63500" marT="25400" marB="25400" anchor="ctr">
                    <a:lnL>
                      <a:noFill/>
                    </a:lnL>
                    <a:lnR>
                      <a:noFill/>
                    </a:lnR>
                    <a:lnT>
                      <a:noFill/>
                    </a:lnT>
                    <a:lnB>
                      <a:noFill/>
                    </a:lnB>
                    <a:solidFill>
                      <a:srgbClr val="0F172A"/>
                    </a:solidFill>
                  </a:tcPr>
                </a:tc>
                <a:tc>
                  <a:txBody>
                    <a:bodyPr/>
                    <a:lstStyle/>
                    <a:p>
                      <a:pPr algn="l"/>
                      <a:r>
                        <a:rPr sz="1400" b="1" i="0" u="none">
                          <a:solidFill>
                            <a:srgbClr val="FFFFFF"/>
                          </a:solidFill>
                          <a:latin typeface="Calibri" panose="020F0502020204030204" pitchFamily="34" charset="0"/>
                          <a:cs typeface="Calibri" panose="020F0502020204030204" pitchFamily="34" charset="0"/>
                        </a:rPr>
                        <a:t>Rationale Farmacocinetico (Lancet ID 2025)</a:t>
                      </a:r>
                    </a:p>
                  </a:txBody>
                  <a:tcPr marL="63500" marR="63500" marT="25400" marB="25400" anchor="ctr">
                    <a:lnL>
                      <a:noFill/>
                    </a:lnL>
                    <a:lnR>
                      <a:noFill/>
                    </a:lnR>
                    <a:lnT>
                      <a:noFill/>
                    </a:lnT>
                    <a:lnB>
                      <a:noFill/>
                    </a:lnB>
                    <a:solidFill>
                      <a:srgbClr val="0F172A"/>
                    </a:solidFill>
                  </a:tcPr>
                </a:tc>
                <a:extLst>
                  <a:ext uri="{0D108BD9-81ED-4DB2-BD59-A6C34878D82A}">
                    <a16:rowId xmlns:a16="http://schemas.microsoft.com/office/drawing/2014/main" val="10000"/>
                  </a:ext>
                </a:extLst>
              </a:tr>
              <a:tr h="704425">
                <a:tc>
                  <a:txBody>
                    <a:bodyPr/>
                    <a:lstStyle/>
                    <a:p>
                      <a:pPr algn="l"/>
                      <a:r>
                        <a:rPr sz="1400" b="1" i="0" u="none">
                          <a:solidFill>
                            <a:srgbClr val="0284C7"/>
                          </a:solidFill>
                          <a:latin typeface="Calibri" panose="020F0502020204030204" pitchFamily="34" charset="0"/>
                          <a:cs typeface="Calibri" panose="020F0502020204030204" pitchFamily="34" charset="0"/>
                        </a:rPr>
                        <a:t>Paziente &lt; 120 kg</a:t>
                      </a:r>
                    </a:p>
                  </a:txBody>
                  <a:tcPr marL="63500" marR="63500" marT="25400" marB="25400" anchor="ctr">
                    <a:lnL>
                      <a:noFill/>
                    </a:lnL>
                    <a:lnR>
                      <a:noFill/>
                    </a:lnR>
                    <a:lnT>
                      <a:noFill/>
                    </a:lnT>
                    <a:lnB>
                      <a:noFill/>
                    </a:lnB>
                    <a:solidFill>
                      <a:srgbClr val="F8FAFC"/>
                    </a:solidFill>
                  </a:tcPr>
                </a:tc>
                <a:tc>
                  <a:txBody>
                    <a:bodyPr/>
                    <a:lstStyle/>
                    <a:p>
                      <a:pPr algn="l"/>
                      <a:r>
                        <a:rPr sz="1600" b="1" i="0" u="none">
                          <a:solidFill>
                            <a:srgbClr val="0F172A"/>
                          </a:solidFill>
                          <a:latin typeface="Calibri" panose="020F0502020204030204" pitchFamily="34" charset="0"/>
                          <a:cs typeface="Calibri" panose="020F0502020204030204" pitchFamily="34" charset="0"/>
                        </a:rPr>
                        <a:t>2 g EV in bolo</a:t>
                      </a:r>
                    </a:p>
                  </a:txBody>
                  <a:tcPr marL="63500" marR="63500" marT="25400" marB="25400" anchor="ctr">
                    <a:lnL>
                      <a:noFill/>
                    </a:lnL>
                    <a:lnR>
                      <a:noFill/>
                    </a:lnR>
                    <a:lnT>
                      <a:noFill/>
                    </a:lnT>
                    <a:lnB>
                      <a:noFill/>
                    </a:lnB>
                    <a:solidFill>
                      <a:srgbClr val="F8FAFC"/>
                    </a:solidFill>
                  </a:tcPr>
                </a:tc>
                <a:tc>
                  <a:txBody>
                    <a:bodyPr/>
                    <a:lstStyle/>
                    <a:p>
                      <a:pPr algn="l"/>
                      <a:r>
                        <a:rPr sz="1400" b="0" i="0" u="none">
                          <a:solidFill>
                            <a:srgbClr val="475569"/>
                          </a:solidFill>
                          <a:latin typeface="Calibri" panose="020F0502020204030204" pitchFamily="34" charset="0"/>
                          <a:cs typeface="Calibri" panose="020F0502020204030204" pitchFamily="34" charset="0"/>
                        </a:rPr>
                        <a:t>Garantisce concentrazione tissutale sottocutanea stabilmente &gt; MIC90 per tutta la procedura standard.</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1"/>
                  </a:ext>
                </a:extLst>
              </a:tr>
              <a:tr h="704425">
                <a:tc>
                  <a:txBody>
                    <a:bodyPr/>
                    <a:lstStyle/>
                    <a:p>
                      <a:pPr algn="l"/>
                      <a:r>
                        <a:rPr sz="1400" b="1" i="0" u="none" dirty="0" err="1">
                          <a:solidFill>
                            <a:srgbClr val="D97706"/>
                          </a:solidFill>
                          <a:latin typeface="Calibri" panose="020F0502020204030204" pitchFamily="34" charset="0"/>
                          <a:cs typeface="Calibri" panose="020F0502020204030204" pitchFamily="34" charset="0"/>
                        </a:rPr>
                        <a:t>Paziente</a:t>
                      </a:r>
                      <a:r>
                        <a:rPr sz="1400" b="1" i="0" u="none" dirty="0">
                          <a:solidFill>
                            <a:srgbClr val="D97706"/>
                          </a:solidFill>
                          <a:latin typeface="Calibri" panose="020F0502020204030204" pitchFamily="34" charset="0"/>
                          <a:cs typeface="Calibri" panose="020F0502020204030204" pitchFamily="34" charset="0"/>
                        </a:rPr>
                        <a:t> ≥ 120 kg / BMI ≥ 50</a:t>
                      </a:r>
                    </a:p>
                  </a:txBody>
                  <a:tcPr marL="63500" marR="63500" marT="25400" marB="25400" anchor="ctr">
                    <a:lnL>
                      <a:noFill/>
                    </a:lnL>
                    <a:lnR>
                      <a:noFill/>
                    </a:lnR>
                    <a:lnT>
                      <a:noFill/>
                    </a:lnT>
                    <a:lnB>
                      <a:noFill/>
                    </a:lnB>
                    <a:solidFill>
                      <a:srgbClr val="FFFFFF"/>
                    </a:solidFill>
                  </a:tcPr>
                </a:tc>
                <a:tc>
                  <a:txBody>
                    <a:bodyPr/>
                    <a:lstStyle/>
                    <a:p>
                      <a:pPr algn="l"/>
                      <a:r>
                        <a:rPr sz="1600" b="1" i="0" u="none">
                          <a:solidFill>
                            <a:srgbClr val="0F172A"/>
                          </a:solidFill>
                          <a:latin typeface="Calibri" panose="020F0502020204030204" pitchFamily="34" charset="0"/>
                          <a:cs typeface="Calibri" panose="020F0502020204030204" pitchFamily="34" charset="0"/>
                        </a:rPr>
                        <a:t>3 g EV in bolo</a:t>
                      </a:r>
                    </a:p>
                  </a:txBody>
                  <a:tcPr marL="63500" marR="63500" marT="25400" marB="25400" anchor="ctr">
                    <a:lnL>
                      <a:noFill/>
                    </a:lnL>
                    <a:lnR>
                      <a:noFill/>
                    </a:lnR>
                    <a:lnT>
                      <a:noFill/>
                    </a:lnT>
                    <a:lnB>
                      <a:noFill/>
                    </a:lnB>
                    <a:solidFill>
                      <a:srgbClr val="FFFFFF"/>
                    </a:solidFill>
                  </a:tcPr>
                </a:tc>
                <a:tc>
                  <a:txBody>
                    <a:bodyPr/>
                    <a:lstStyle/>
                    <a:p>
                      <a:pPr algn="l"/>
                      <a:r>
                        <a:rPr sz="1400" b="0" i="0" u="none">
                          <a:solidFill>
                            <a:srgbClr val="475569"/>
                          </a:solidFill>
                          <a:latin typeface="Calibri" panose="020F0502020204030204" pitchFamily="34" charset="0"/>
                          <a:cs typeface="Calibri" panose="020F0502020204030204" pitchFamily="34" charset="0"/>
                        </a:rPr>
                        <a:t>Compensa il modesto aumento del volume di distribuzione (Vd) e la clearance renale aumentata (ARC).</a:t>
                      </a:r>
                    </a:p>
                  </a:txBody>
                  <a:tcPr marL="63500" marR="63500" marT="25400" marB="25400" anchor="ctr">
                    <a:lnL>
                      <a:noFill/>
                    </a:lnL>
                    <a:lnR>
                      <a:noFill/>
                    </a:lnR>
                    <a:lnT>
                      <a:noFill/>
                    </a:lnT>
                    <a:lnB>
                      <a:noFill/>
                    </a:lnB>
                    <a:solidFill>
                      <a:srgbClr val="FFFFFF"/>
                    </a:solidFill>
                  </a:tcPr>
                </a:tc>
                <a:extLst>
                  <a:ext uri="{0D108BD9-81ED-4DB2-BD59-A6C34878D82A}">
                    <a16:rowId xmlns:a16="http://schemas.microsoft.com/office/drawing/2014/main" val="10002"/>
                  </a:ext>
                </a:extLst>
              </a:tr>
              <a:tr h="704425">
                <a:tc>
                  <a:txBody>
                    <a:bodyPr/>
                    <a:lstStyle/>
                    <a:p>
                      <a:pPr algn="l"/>
                      <a:r>
                        <a:rPr sz="1400" b="1" i="0" u="none">
                          <a:solidFill>
                            <a:srgbClr val="0F172A"/>
                          </a:solidFill>
                          <a:latin typeface="Calibri" panose="020F0502020204030204" pitchFamily="34" charset="0"/>
                          <a:cs typeface="Calibri" panose="020F0502020204030204" pitchFamily="34" charset="0"/>
                        </a:rPr>
                        <a:t>Finestra di Infusione</a:t>
                      </a:r>
                    </a:p>
                  </a:txBody>
                  <a:tcPr marL="63500" marR="63500" marT="25400" marB="25400" anchor="ctr">
                    <a:lnL>
                      <a:noFill/>
                    </a:lnL>
                    <a:lnR>
                      <a:noFill/>
                    </a:lnR>
                    <a:lnT>
                      <a:noFill/>
                    </a:lnT>
                    <a:lnB>
                      <a:noFill/>
                    </a:lnB>
                    <a:solidFill>
                      <a:srgbClr val="F8FAFC"/>
                    </a:solidFill>
                  </a:tcPr>
                </a:tc>
                <a:tc>
                  <a:txBody>
                    <a:bodyPr/>
                    <a:lstStyle/>
                    <a:p>
                      <a:pPr algn="l"/>
                      <a:r>
                        <a:rPr sz="1400" b="1" i="0" u="none">
                          <a:solidFill>
                            <a:srgbClr val="0F172A"/>
                          </a:solidFill>
                          <a:latin typeface="Calibri" panose="020F0502020204030204" pitchFamily="34" charset="0"/>
                          <a:cs typeface="Calibri" panose="020F0502020204030204" pitchFamily="34" charset="0"/>
                        </a:rPr>
                        <a:t>30 – 60 min pre-incisione</a:t>
                      </a:r>
                    </a:p>
                  </a:txBody>
                  <a:tcPr marL="63500" marR="63500" marT="25400" marB="25400" anchor="ctr">
                    <a:lnL>
                      <a:noFill/>
                    </a:lnL>
                    <a:lnR>
                      <a:noFill/>
                    </a:lnR>
                    <a:lnT>
                      <a:noFill/>
                    </a:lnT>
                    <a:lnB>
                      <a:noFill/>
                    </a:lnB>
                    <a:solidFill>
                      <a:srgbClr val="F8FAFC"/>
                    </a:solidFill>
                  </a:tcPr>
                </a:tc>
                <a:tc>
                  <a:txBody>
                    <a:bodyPr/>
                    <a:lstStyle/>
                    <a:p>
                      <a:pPr algn="l"/>
                      <a:r>
                        <a:rPr sz="1400" b="0" i="0" u="none">
                          <a:solidFill>
                            <a:srgbClr val="475569"/>
                          </a:solidFill>
                          <a:latin typeface="Calibri" panose="020F0502020204030204" pitchFamily="34" charset="0"/>
                          <a:cs typeface="Calibri" panose="020F0502020204030204" pitchFamily="34" charset="0"/>
                        </a:rPr>
                        <a:t>Il picco ematico ed extravascolare deve coincidere con la breccia cutanea e dei piani fasciali.</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3"/>
                  </a:ext>
                </a:extLst>
              </a:tr>
              <a:tr h="704425">
                <a:tc>
                  <a:txBody>
                    <a:bodyPr/>
                    <a:lstStyle/>
                    <a:p>
                      <a:pPr algn="l"/>
                      <a:r>
                        <a:rPr sz="1400" b="1" i="0" u="none">
                          <a:solidFill>
                            <a:srgbClr val="DC2626"/>
                          </a:solidFill>
                          <a:latin typeface="Calibri" panose="020F0502020204030204" pitchFamily="34" charset="0"/>
                          <a:cs typeface="Calibri" panose="020F0502020204030204" pitchFamily="34" charset="0"/>
                        </a:rPr>
                        <a:t>Re-dosing Intraoperatorio</a:t>
                      </a:r>
                    </a:p>
                  </a:txBody>
                  <a:tcPr marL="63500" marR="63500" marT="25400" marB="25400" anchor="ctr">
                    <a:lnL>
                      <a:noFill/>
                    </a:lnL>
                    <a:lnR>
                      <a:noFill/>
                    </a:lnR>
                    <a:lnT>
                      <a:noFill/>
                    </a:lnT>
                    <a:lnB>
                      <a:noFill/>
                    </a:lnB>
                    <a:solidFill>
                      <a:srgbClr val="FFFFFF"/>
                    </a:solidFill>
                  </a:tcPr>
                </a:tc>
                <a:tc>
                  <a:txBody>
                    <a:bodyPr/>
                    <a:lstStyle/>
                    <a:p>
                      <a:pPr algn="l"/>
                      <a:r>
                        <a:rPr sz="1400" b="1" i="0" u="none">
                          <a:solidFill>
                            <a:srgbClr val="DC2626"/>
                          </a:solidFill>
                          <a:latin typeface="Calibri" panose="020F0502020204030204" pitchFamily="34" charset="0"/>
                          <a:cs typeface="Calibri" panose="020F0502020204030204" pitchFamily="34" charset="0"/>
                        </a:rPr>
                        <a:t>Ripetere dose piena a 4 ore</a:t>
                      </a:r>
                    </a:p>
                  </a:txBody>
                  <a:tcPr marL="63500" marR="63500" marT="25400" marB="25400" anchor="ctr">
                    <a:lnL>
                      <a:noFill/>
                    </a:lnL>
                    <a:lnR>
                      <a:noFill/>
                    </a:lnR>
                    <a:lnT>
                      <a:noFill/>
                    </a:lnT>
                    <a:lnB>
                      <a:noFill/>
                    </a:lnB>
                    <a:solidFill>
                      <a:srgbClr val="FFFFFF"/>
                    </a:solidFill>
                  </a:tcPr>
                </a:tc>
                <a:tc>
                  <a:txBody>
                    <a:bodyPr/>
                    <a:lstStyle/>
                    <a:p>
                      <a:pPr algn="l"/>
                      <a:r>
                        <a:rPr sz="1400" b="0" i="0" u="none">
                          <a:solidFill>
                            <a:srgbClr val="475569"/>
                          </a:solidFill>
                          <a:latin typeface="Calibri" panose="020F0502020204030204" pitchFamily="34" charset="0"/>
                          <a:cs typeface="Calibri" panose="020F0502020204030204" pitchFamily="34" charset="0"/>
                        </a:rPr>
                        <a:t>Obbligatorio per procedure prolungate (&gt;4h) o in caso di perdite ematiche acute superiori a 1500 mL.</a:t>
                      </a:r>
                    </a:p>
                  </a:txBody>
                  <a:tcPr marL="63500" marR="63500" marT="25400" marB="25400" anchor="ctr">
                    <a:lnL>
                      <a:noFill/>
                    </a:lnL>
                    <a:lnR>
                      <a:noFill/>
                    </a:lnR>
                    <a:lnT>
                      <a:noFill/>
                    </a:lnT>
                    <a:lnB>
                      <a:noFill/>
                    </a:lnB>
                    <a:solidFill>
                      <a:srgbClr val="FFFFFF"/>
                    </a:solidFill>
                  </a:tcPr>
                </a:tc>
                <a:extLst>
                  <a:ext uri="{0D108BD9-81ED-4DB2-BD59-A6C34878D82A}">
                    <a16:rowId xmlns:a16="http://schemas.microsoft.com/office/drawing/2014/main" val="10004"/>
                  </a:ext>
                </a:extLst>
              </a:tr>
              <a:tr h="704425">
                <a:tc>
                  <a:txBody>
                    <a:bodyPr/>
                    <a:lstStyle/>
                    <a:p>
                      <a:pPr algn="l"/>
                      <a:r>
                        <a:rPr sz="1400" b="1" i="0" u="none">
                          <a:solidFill>
                            <a:srgbClr val="0F172A"/>
                          </a:solidFill>
                          <a:latin typeface="Calibri" panose="020F0502020204030204" pitchFamily="34" charset="0"/>
                          <a:cs typeface="Calibri" panose="020F0502020204030204" pitchFamily="34" charset="0"/>
                        </a:rPr>
                        <a:t>Termine della Profilassi</a:t>
                      </a:r>
                    </a:p>
                  </a:txBody>
                  <a:tcPr marL="63500" marR="63500" marT="25400" marB="25400" anchor="ctr">
                    <a:lnL>
                      <a:noFill/>
                    </a:lnL>
                    <a:lnR>
                      <a:noFill/>
                    </a:lnR>
                    <a:lnT>
                      <a:noFill/>
                    </a:lnT>
                    <a:lnB>
                      <a:noFill/>
                    </a:lnB>
                    <a:solidFill>
                      <a:srgbClr val="F8FAFC"/>
                    </a:solidFill>
                  </a:tcPr>
                </a:tc>
                <a:tc>
                  <a:txBody>
                    <a:bodyPr/>
                    <a:lstStyle/>
                    <a:p>
                      <a:pPr algn="l"/>
                      <a:r>
                        <a:rPr sz="1400" b="1" i="0" u="none">
                          <a:solidFill>
                            <a:srgbClr val="15803D"/>
                          </a:solidFill>
                          <a:latin typeface="Calibri" panose="020F0502020204030204" pitchFamily="34" charset="0"/>
                          <a:cs typeface="Calibri" panose="020F0502020204030204" pitchFamily="34" charset="0"/>
                        </a:rPr>
                        <a:t>Stop alla sutura cutanea</a:t>
                      </a:r>
                    </a:p>
                  </a:txBody>
                  <a:tcPr marL="63500" marR="63500" marT="25400" marB="25400" anchor="ctr">
                    <a:lnL>
                      <a:noFill/>
                    </a:lnL>
                    <a:lnR>
                      <a:noFill/>
                    </a:lnR>
                    <a:lnT>
                      <a:noFill/>
                    </a:lnT>
                    <a:lnB>
                      <a:noFill/>
                    </a:lnB>
                    <a:solidFill>
                      <a:srgbClr val="F8FAFC"/>
                    </a:solidFill>
                  </a:tcPr>
                </a:tc>
                <a:tc>
                  <a:txBody>
                    <a:bodyPr/>
                    <a:lstStyle/>
                    <a:p>
                      <a:pPr algn="l"/>
                      <a:r>
                        <a:rPr sz="1400" b="0" i="0" u="none" dirty="0">
                          <a:solidFill>
                            <a:srgbClr val="475569"/>
                          </a:solidFill>
                          <a:latin typeface="Calibri" panose="020F0502020204030204" pitchFamily="34" charset="0"/>
                          <a:cs typeface="Calibri" panose="020F0502020204030204" pitchFamily="34" charset="0"/>
                        </a:rPr>
                        <a:t>Nessun </a:t>
                      </a:r>
                      <a:r>
                        <a:rPr sz="1400" b="0" i="0" u="none" dirty="0" err="1">
                          <a:solidFill>
                            <a:srgbClr val="475569"/>
                          </a:solidFill>
                          <a:latin typeface="Calibri" panose="020F0502020204030204" pitchFamily="34" charset="0"/>
                          <a:cs typeface="Calibri" panose="020F0502020204030204" pitchFamily="34" charset="0"/>
                        </a:rPr>
                        <a:t>beneficio</a:t>
                      </a:r>
                      <a:r>
                        <a:rPr sz="1400" b="0" i="0" u="none" dirty="0">
                          <a:solidFill>
                            <a:srgbClr val="475569"/>
                          </a:solidFill>
                          <a:latin typeface="Calibri" panose="020F0502020204030204" pitchFamily="34" charset="0"/>
                          <a:cs typeface="Calibri" panose="020F0502020204030204" pitchFamily="34" charset="0"/>
                        </a:rPr>
                        <a:t> </a:t>
                      </a:r>
                      <a:r>
                        <a:rPr sz="1400" b="0" i="0" u="none" dirty="0" err="1">
                          <a:solidFill>
                            <a:srgbClr val="475569"/>
                          </a:solidFill>
                          <a:latin typeface="Calibri" panose="020F0502020204030204" pitchFamily="34" charset="0"/>
                          <a:cs typeface="Calibri" panose="020F0502020204030204" pitchFamily="34" charset="0"/>
                        </a:rPr>
                        <a:t>scientifico</a:t>
                      </a:r>
                      <a:r>
                        <a:rPr sz="1400" b="0" i="0" u="none" dirty="0">
                          <a:solidFill>
                            <a:srgbClr val="475569"/>
                          </a:solidFill>
                          <a:latin typeface="Calibri" panose="020F0502020204030204" pitchFamily="34" charset="0"/>
                          <a:cs typeface="Calibri" panose="020F0502020204030204" pitchFamily="34" charset="0"/>
                        </a:rPr>
                        <a:t> dal </a:t>
                      </a:r>
                      <a:r>
                        <a:rPr sz="1400" b="0" i="0" u="none" dirty="0" err="1">
                          <a:solidFill>
                            <a:srgbClr val="475569"/>
                          </a:solidFill>
                          <a:latin typeface="Calibri" panose="020F0502020204030204" pitchFamily="34" charset="0"/>
                          <a:cs typeface="Calibri" panose="020F0502020204030204" pitchFamily="34" charset="0"/>
                        </a:rPr>
                        <a:t>prolungamento</a:t>
                      </a:r>
                      <a:r>
                        <a:rPr sz="1400" b="0" i="0" u="none" dirty="0">
                          <a:solidFill>
                            <a:srgbClr val="475569"/>
                          </a:solidFill>
                          <a:latin typeface="Calibri" panose="020F0502020204030204" pitchFamily="34" charset="0"/>
                          <a:cs typeface="Calibri" panose="020F0502020204030204" pitchFamily="34" charset="0"/>
                        </a:rPr>
                        <a:t> a 24-48h; </a:t>
                      </a:r>
                      <a:r>
                        <a:rPr sz="1400" b="0" i="0" u="none" dirty="0" err="1">
                          <a:solidFill>
                            <a:srgbClr val="475569"/>
                          </a:solidFill>
                          <a:latin typeface="Calibri" panose="020F0502020204030204" pitchFamily="34" charset="0"/>
                          <a:cs typeface="Calibri" panose="020F0502020204030204" pitchFamily="34" charset="0"/>
                        </a:rPr>
                        <a:t>aumento</a:t>
                      </a:r>
                      <a:r>
                        <a:rPr sz="1400" b="0" i="0" u="none" dirty="0">
                          <a:solidFill>
                            <a:srgbClr val="475569"/>
                          </a:solidFill>
                          <a:latin typeface="Calibri" panose="020F0502020204030204" pitchFamily="34" charset="0"/>
                          <a:cs typeface="Calibri" panose="020F0502020204030204" pitchFamily="34" charset="0"/>
                        </a:rPr>
                        <a:t> di </a:t>
                      </a:r>
                      <a:r>
                        <a:rPr sz="1400" b="0" i="0" u="none" dirty="0" err="1">
                          <a:solidFill>
                            <a:srgbClr val="475569"/>
                          </a:solidFill>
                          <a:latin typeface="Calibri" panose="020F0502020204030204" pitchFamily="34" charset="0"/>
                          <a:cs typeface="Calibri" panose="020F0502020204030204" pitchFamily="34" charset="0"/>
                        </a:rPr>
                        <a:t>selettività</a:t>
                      </a:r>
                      <a:r>
                        <a:rPr sz="1400" b="0" i="0" u="none" dirty="0">
                          <a:solidFill>
                            <a:srgbClr val="475569"/>
                          </a:solidFill>
                          <a:latin typeface="Calibri" panose="020F0502020204030204" pitchFamily="34" charset="0"/>
                          <a:cs typeface="Calibri" panose="020F0502020204030204" pitchFamily="34" charset="0"/>
                        </a:rPr>
                        <a:t> per </a:t>
                      </a:r>
                      <a:r>
                        <a:rPr sz="1400" b="0" i="1" u="none" dirty="0">
                          <a:solidFill>
                            <a:srgbClr val="475569"/>
                          </a:solidFill>
                          <a:latin typeface="Calibri" panose="020F0502020204030204" pitchFamily="34" charset="0"/>
                          <a:cs typeface="Calibri" panose="020F0502020204030204" pitchFamily="34" charset="0"/>
                        </a:rPr>
                        <a:t>C. difficile</a:t>
                      </a:r>
                      <a:r>
                        <a:rPr sz="1400" b="0" i="0" u="none" dirty="0">
                          <a:solidFill>
                            <a:srgbClr val="475569"/>
                          </a:solidFill>
                          <a:latin typeface="Calibri" panose="020F0502020204030204" pitchFamily="34" charset="0"/>
                          <a:cs typeface="Calibri" panose="020F0502020204030204" pitchFamily="34" charset="0"/>
                        </a:rPr>
                        <a:t>.</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5"/>
                  </a:ext>
                </a:extLst>
              </a:tr>
            </a:tbl>
          </a:graphicData>
        </a:graphic>
      </p:graphicFrame>
      <p:sp>
        <p:nvSpPr>
          <p:cNvPr id="10" name="Rounded Rectangle 2">
            <a:extLst>
              <a:ext uri="{FF2B5EF4-FFF2-40B4-BE49-F238E27FC236}">
                <a16:creationId xmlns:a16="http://schemas.microsoft.com/office/drawing/2014/main" id="{145ECA30-15EC-A0FE-4A10-705D72A9A772}"/>
              </a:ext>
            </a:extLst>
          </p:cNvPr>
          <p:cNvSpPr/>
          <p:nvPr/>
        </p:nvSpPr>
        <p:spPr>
          <a:xfrm>
            <a:off x="276077" y="6182907"/>
            <a:ext cx="11439819" cy="457200"/>
          </a:xfrm>
          <a:prstGeom prst="roundRect">
            <a:avLst>
              <a:gd name="adj" fmla="val 16666"/>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Calibri" panose="020F0502020204030204" pitchFamily="34" charset="0"/>
              <a:cs typeface="Calibri" panose="020F0502020204030204" pitchFamily="34" charset="0"/>
            </a:endParaRPr>
          </a:p>
        </p:txBody>
      </p:sp>
      <p:sp>
        <p:nvSpPr>
          <p:cNvPr id="11" name="TextBox 6">
            <a:extLst>
              <a:ext uri="{FF2B5EF4-FFF2-40B4-BE49-F238E27FC236}">
                <a16:creationId xmlns:a16="http://schemas.microsoft.com/office/drawing/2014/main" id="{CDD1A3B6-98ED-3987-0C75-E30B836D6500}"/>
              </a:ext>
            </a:extLst>
          </p:cNvPr>
          <p:cNvSpPr txBox="1"/>
          <p:nvPr/>
        </p:nvSpPr>
        <p:spPr>
          <a:xfrm>
            <a:off x="476103" y="6325782"/>
            <a:ext cx="2667000" cy="184666"/>
          </a:xfrm>
          <a:prstGeom prst="rect">
            <a:avLst/>
          </a:prstGeom>
          <a:noFill/>
        </p:spPr>
        <p:txBody>
          <a:bodyPr wrap="square" lIns="0" tIns="0" rIns="0" bIns="0" anchor="t">
            <a:spAutoFit/>
          </a:bodyPr>
          <a:lstStyle/>
          <a:p>
            <a:pPr algn="l"/>
            <a:r>
              <a:rPr sz="1200" b="1" i="0" u="none" dirty="0" err="1">
                <a:solidFill>
                  <a:srgbClr val="B91C1C"/>
                </a:solidFill>
                <a:latin typeface="Calibri" panose="020F0502020204030204" pitchFamily="34" charset="0"/>
                <a:cs typeface="Calibri" panose="020F0502020204030204" pitchFamily="34" charset="0"/>
              </a:rPr>
              <a:t>Allergia</a:t>
            </a:r>
            <a:r>
              <a:rPr sz="1200" b="1" i="0" u="none" dirty="0">
                <a:solidFill>
                  <a:srgbClr val="B91C1C"/>
                </a:solidFill>
                <a:latin typeface="Calibri" panose="020F0502020204030204" pitchFamily="34" charset="0"/>
                <a:cs typeface="Calibri" panose="020F0502020204030204" pitchFamily="34" charset="0"/>
              </a:rPr>
              <a:t> Grave ai Beta-</a:t>
            </a:r>
            <a:r>
              <a:rPr sz="1200" b="1" i="0" u="none" dirty="0" err="1">
                <a:solidFill>
                  <a:srgbClr val="B91C1C"/>
                </a:solidFill>
                <a:latin typeface="Calibri" panose="020F0502020204030204" pitchFamily="34" charset="0"/>
                <a:cs typeface="Calibri" panose="020F0502020204030204" pitchFamily="34" charset="0"/>
              </a:rPr>
              <a:t>Lattamici</a:t>
            </a:r>
            <a:r>
              <a:rPr sz="1200" b="1" i="0" u="none" dirty="0">
                <a:solidFill>
                  <a:srgbClr val="B91C1C"/>
                </a:solidFill>
                <a:latin typeface="Calibri" panose="020F0502020204030204" pitchFamily="34" charset="0"/>
                <a:cs typeface="Calibri" panose="020F0502020204030204" pitchFamily="34" charset="0"/>
              </a:rPr>
              <a:t>:</a:t>
            </a:r>
          </a:p>
        </p:txBody>
      </p:sp>
      <p:sp>
        <p:nvSpPr>
          <p:cNvPr id="12" name="TextBox 7">
            <a:extLst>
              <a:ext uri="{FF2B5EF4-FFF2-40B4-BE49-F238E27FC236}">
                <a16:creationId xmlns:a16="http://schemas.microsoft.com/office/drawing/2014/main" id="{4C2C6F8A-30D9-5A7D-4F06-F034E580890B}"/>
              </a:ext>
            </a:extLst>
          </p:cNvPr>
          <p:cNvSpPr txBox="1"/>
          <p:nvPr/>
        </p:nvSpPr>
        <p:spPr>
          <a:xfrm>
            <a:off x="4181328" y="6325782"/>
            <a:ext cx="7255706" cy="184666"/>
          </a:xfrm>
          <a:prstGeom prst="rect">
            <a:avLst/>
          </a:prstGeom>
          <a:noFill/>
        </p:spPr>
        <p:txBody>
          <a:bodyPr wrap="square" lIns="0" tIns="0" rIns="0" bIns="0" anchor="t">
            <a:spAutoFit/>
          </a:bodyPr>
          <a:lstStyle/>
          <a:p>
            <a:pPr algn="l"/>
            <a:r>
              <a:rPr sz="1200" b="0" i="0" u="none" dirty="0" err="1">
                <a:solidFill>
                  <a:srgbClr val="334155"/>
                </a:solidFill>
                <a:latin typeface="Calibri" panose="020F0502020204030204" pitchFamily="34" charset="0"/>
                <a:cs typeface="Calibri" panose="020F0502020204030204" pitchFamily="34" charset="0"/>
              </a:rPr>
              <a:t>Vancomicina</a:t>
            </a:r>
            <a:r>
              <a:rPr sz="1200" b="0" i="0" u="none" dirty="0">
                <a:solidFill>
                  <a:srgbClr val="334155"/>
                </a:solidFill>
                <a:latin typeface="Calibri" panose="020F0502020204030204" pitchFamily="34" charset="0"/>
                <a:cs typeface="Calibri" panose="020F0502020204030204" pitchFamily="34" charset="0"/>
              </a:rPr>
              <a:t> 15 mg/kg (</a:t>
            </a:r>
            <a:r>
              <a:rPr sz="1200" b="0" i="0" u="none" dirty="0" err="1">
                <a:solidFill>
                  <a:srgbClr val="334155"/>
                </a:solidFill>
                <a:latin typeface="Calibri" panose="020F0502020204030204" pitchFamily="34" charset="0"/>
                <a:cs typeface="Calibri" panose="020F0502020204030204" pitchFamily="34" charset="0"/>
              </a:rPr>
              <a:t>infusa</a:t>
            </a:r>
            <a:r>
              <a:rPr sz="1200" b="0" i="0" u="none" dirty="0">
                <a:solidFill>
                  <a:srgbClr val="334155"/>
                </a:solidFill>
                <a:latin typeface="Calibri" panose="020F0502020204030204" pitchFamily="34" charset="0"/>
                <a:cs typeface="Calibri" panose="020F0502020204030204" pitchFamily="34" charset="0"/>
              </a:rPr>
              <a:t> in 120 min) OPPURE </a:t>
            </a:r>
            <a:r>
              <a:rPr sz="1200" b="0" i="0" u="none" dirty="0" err="1">
                <a:solidFill>
                  <a:srgbClr val="334155"/>
                </a:solidFill>
                <a:latin typeface="Calibri" panose="020F0502020204030204" pitchFamily="34" charset="0"/>
                <a:cs typeface="Calibri" panose="020F0502020204030204" pitchFamily="34" charset="0"/>
              </a:rPr>
              <a:t>Clindamicina</a:t>
            </a:r>
            <a:r>
              <a:rPr sz="1200" b="0" i="0" u="none" dirty="0">
                <a:solidFill>
                  <a:srgbClr val="334155"/>
                </a:solidFill>
                <a:latin typeface="Calibri" panose="020F0502020204030204" pitchFamily="34" charset="0"/>
                <a:cs typeface="Calibri" panose="020F0502020204030204" pitchFamily="34" charset="0"/>
              </a:rPr>
              <a:t> 900 mg + </a:t>
            </a:r>
            <a:r>
              <a:rPr sz="1200" b="0" i="0" u="none" dirty="0" err="1">
                <a:solidFill>
                  <a:srgbClr val="334155"/>
                </a:solidFill>
                <a:latin typeface="Calibri" panose="020F0502020204030204" pitchFamily="34" charset="0"/>
                <a:cs typeface="Calibri" panose="020F0502020204030204" pitchFamily="34" charset="0"/>
              </a:rPr>
              <a:t>Aminoglicoside</a:t>
            </a:r>
            <a:r>
              <a:rPr sz="1200" b="0" i="0" u="none" dirty="0">
                <a:solidFill>
                  <a:srgbClr val="334155"/>
                </a:solidFill>
                <a:latin typeface="Calibri" panose="020F0502020204030204" pitchFamily="34" charset="0"/>
                <a:cs typeface="Calibri" panose="020F0502020204030204" pitchFamily="34" charset="0"/>
              </a:rPr>
              <a:t> (</a:t>
            </a:r>
            <a:r>
              <a:rPr sz="1200" b="0" i="0" u="none" dirty="0" err="1">
                <a:solidFill>
                  <a:srgbClr val="334155"/>
                </a:solidFill>
                <a:latin typeface="Calibri" panose="020F0502020204030204" pitchFamily="34" charset="0"/>
                <a:cs typeface="Calibri" panose="020F0502020204030204" pitchFamily="34" charset="0"/>
              </a:rPr>
              <a:t>Gentamicina</a:t>
            </a:r>
            <a:r>
              <a:rPr sz="1200" b="0" i="0" u="none" dirty="0">
                <a:solidFill>
                  <a:srgbClr val="334155"/>
                </a:solidFill>
                <a:latin typeface="Calibri" panose="020F0502020204030204" pitchFamily="34" charset="0"/>
                <a:cs typeface="Calibri" panose="020F0502020204030204" pitchFamily="34" charset="0"/>
              </a:rPr>
              <a:t> 5 mg/kg)</a:t>
            </a:r>
          </a:p>
        </p:txBody>
      </p:sp>
    </p:spTree>
    <p:extLst>
      <p:ext uri="{BB962C8B-B14F-4D97-AF65-F5344CB8AC3E}">
        <p14:creationId xmlns:p14="http://schemas.microsoft.com/office/powerpoint/2010/main" val="7827679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FDBEE5A8-83D3-6B9C-CD59-A5BA7BBC216F}"/>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22334E03-E7FA-44AC-46EC-E1BEA54926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653AFF32-4734-1C15-F6DB-AC78D6A3D8D1}"/>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13DECA34-DEE5-36A1-F035-B42F3E2DE4C9}"/>
              </a:ext>
            </a:extLst>
          </p:cNvPr>
          <p:cNvSpPr txBox="1"/>
          <p:nvPr/>
        </p:nvSpPr>
        <p:spPr>
          <a:xfrm>
            <a:off x="11762986" y="6488667"/>
            <a:ext cx="418704" cy="369332"/>
          </a:xfrm>
          <a:prstGeom prst="rect">
            <a:avLst/>
          </a:prstGeom>
          <a:noFill/>
        </p:spPr>
        <p:txBody>
          <a:bodyPr wrap="none" rtlCol="0">
            <a:spAutoFit/>
          </a:bodyPr>
          <a:lstStyle/>
          <a:p>
            <a:r>
              <a:rPr lang="it-IT" dirty="0"/>
              <a:t>10</a:t>
            </a:r>
          </a:p>
        </p:txBody>
      </p:sp>
      <p:sp>
        <p:nvSpPr>
          <p:cNvPr id="6" name="Titolo 2">
            <a:extLst>
              <a:ext uri="{FF2B5EF4-FFF2-40B4-BE49-F238E27FC236}">
                <a16:creationId xmlns:a16="http://schemas.microsoft.com/office/drawing/2014/main" id="{1171FEAE-6A5F-62F7-6803-6E476A3791F4}"/>
              </a:ext>
            </a:extLst>
          </p:cNvPr>
          <p:cNvSpPr txBox="1">
            <a:spLocks/>
          </p:cNvSpPr>
          <p:nvPr/>
        </p:nvSpPr>
        <p:spPr>
          <a:xfrm>
            <a:off x="127328" y="510573"/>
            <a:ext cx="7030556"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rPr>
              <a:t>LEAK ANASTOMOTICO</a:t>
            </a:r>
            <a:endParaRPr lang="it-IT" sz="4400" dirty="0">
              <a:solidFill>
                <a:schemeClr val="tx1"/>
              </a:solidFill>
            </a:endParaRPr>
          </a:p>
        </p:txBody>
      </p:sp>
      <p:pic>
        <p:nvPicPr>
          <p:cNvPr id="7" name="Immagine 6">
            <a:extLst>
              <a:ext uri="{FF2B5EF4-FFF2-40B4-BE49-F238E27FC236}">
                <a16:creationId xmlns:a16="http://schemas.microsoft.com/office/drawing/2014/main" id="{32112C45-4B1F-2EA4-A869-E879974626DE}"/>
              </a:ext>
            </a:extLst>
          </p:cNvPr>
          <p:cNvPicPr>
            <a:picLocks noChangeAspect="1"/>
          </p:cNvPicPr>
          <p:nvPr/>
        </p:nvPicPr>
        <p:blipFill>
          <a:blip r:embed="rId7"/>
          <a:stretch>
            <a:fillRect/>
          </a:stretch>
        </p:blipFill>
        <p:spPr>
          <a:xfrm>
            <a:off x="675557" y="2461847"/>
            <a:ext cx="10840885" cy="2903191"/>
          </a:xfrm>
          <a:prstGeom prst="rect">
            <a:avLst/>
          </a:prstGeom>
        </p:spPr>
      </p:pic>
    </p:spTree>
    <p:extLst>
      <p:ext uri="{BB962C8B-B14F-4D97-AF65-F5344CB8AC3E}">
        <p14:creationId xmlns:p14="http://schemas.microsoft.com/office/powerpoint/2010/main" val="26020828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54EF4-1AE7-68D6-4F6B-BCAF353324B4}"/>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DB9D0D67-5590-65A5-00A7-678999D419E5}"/>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40D64939-6B98-60A7-156C-1C4DB4CD43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A79ED247-810A-36B8-2EB9-1E7B78BE43D0}"/>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A1E5F746-262F-CACA-3AFE-275E534D0500}"/>
              </a:ext>
            </a:extLst>
          </p:cNvPr>
          <p:cNvSpPr txBox="1"/>
          <p:nvPr/>
        </p:nvSpPr>
        <p:spPr>
          <a:xfrm>
            <a:off x="11762986" y="6488667"/>
            <a:ext cx="444352" cy="400110"/>
          </a:xfrm>
          <a:prstGeom prst="rect">
            <a:avLst/>
          </a:prstGeom>
          <a:noFill/>
        </p:spPr>
        <p:txBody>
          <a:bodyPr wrap="none" rtlCol="0">
            <a:spAutoFit/>
          </a:bodyPr>
          <a:lstStyle/>
          <a:p>
            <a:r>
              <a:rPr lang="it-IT" sz="2000" dirty="0">
                <a:latin typeface="Calibri" panose="020F0502020204030204" pitchFamily="34" charset="0"/>
                <a:cs typeface="Calibri" panose="020F0502020204030204" pitchFamily="34" charset="0"/>
              </a:rPr>
              <a:t>11</a:t>
            </a:r>
          </a:p>
        </p:txBody>
      </p:sp>
      <p:sp>
        <p:nvSpPr>
          <p:cNvPr id="6" name="Titolo 2">
            <a:extLst>
              <a:ext uri="{FF2B5EF4-FFF2-40B4-BE49-F238E27FC236}">
                <a16:creationId xmlns:a16="http://schemas.microsoft.com/office/drawing/2014/main" id="{9150B666-DD63-D9B2-E818-3D686AEF4D4E}"/>
              </a:ext>
            </a:extLst>
          </p:cNvPr>
          <p:cNvSpPr txBox="1">
            <a:spLocks/>
          </p:cNvSpPr>
          <p:nvPr/>
        </p:nvSpPr>
        <p:spPr>
          <a:xfrm>
            <a:off x="127328" y="510573"/>
            <a:ext cx="7030556"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latin typeface="Calibri" panose="020F0502020204030204" pitchFamily="34" charset="0"/>
                <a:cs typeface="Calibri" panose="020F0502020204030204" pitchFamily="34" charset="0"/>
              </a:rPr>
              <a:t>LEAK ANASTOMOTICO</a:t>
            </a:r>
            <a:endParaRPr lang="it-IT" sz="4400" dirty="0">
              <a:solidFill>
                <a:schemeClr val="tx1"/>
              </a:solidFill>
              <a:latin typeface="Calibri" panose="020F0502020204030204" pitchFamily="34" charset="0"/>
              <a:cs typeface="Calibri" panose="020F0502020204030204" pitchFamily="34" charset="0"/>
            </a:endParaRPr>
          </a:p>
        </p:txBody>
      </p:sp>
      <p:sp>
        <p:nvSpPr>
          <p:cNvPr id="8" name="Rounded Rectangle 1">
            <a:extLst>
              <a:ext uri="{FF2B5EF4-FFF2-40B4-BE49-F238E27FC236}">
                <a16:creationId xmlns:a16="http://schemas.microsoft.com/office/drawing/2014/main" id="{6EE866CA-A087-8AEF-FC1C-ACFF2CA63B92}"/>
              </a:ext>
            </a:extLst>
          </p:cNvPr>
          <p:cNvSpPr/>
          <p:nvPr/>
        </p:nvSpPr>
        <p:spPr>
          <a:xfrm>
            <a:off x="571500" y="6038701"/>
            <a:ext cx="11049000" cy="400050"/>
          </a:xfrm>
          <a:prstGeom prst="roundRect">
            <a:avLst>
              <a:gd name="adj" fmla="val 19047"/>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Calibri" panose="020F0502020204030204" pitchFamily="34" charset="0"/>
              <a:cs typeface="Calibri" panose="020F0502020204030204" pitchFamily="34" charset="0"/>
            </a:endParaRPr>
          </a:p>
        </p:txBody>
      </p:sp>
      <p:sp>
        <p:nvSpPr>
          <p:cNvPr id="9" name="Rectangle 2">
            <a:extLst>
              <a:ext uri="{FF2B5EF4-FFF2-40B4-BE49-F238E27FC236}">
                <a16:creationId xmlns:a16="http://schemas.microsoft.com/office/drawing/2014/main" id="{0FD6A3E8-C669-32E1-E129-9F411866A0D2}"/>
              </a:ext>
            </a:extLst>
          </p:cNvPr>
          <p:cNvSpPr/>
          <p:nvPr/>
        </p:nvSpPr>
        <p:spPr>
          <a:xfrm>
            <a:off x="5505450" y="1810791"/>
            <a:ext cx="6115050" cy="1121866"/>
          </a:xfrm>
          <a:prstGeom prst="rect">
            <a:avLst/>
          </a:prstGeom>
          <a:solidFill>
            <a:srgbClr val="FEE2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 name="Rounded Rectangle 3">
            <a:extLst>
              <a:ext uri="{FF2B5EF4-FFF2-40B4-BE49-F238E27FC236}">
                <a16:creationId xmlns:a16="http://schemas.microsoft.com/office/drawing/2014/main" id="{5EB69E65-6B77-669B-6053-5CD4E98CFDE8}"/>
              </a:ext>
            </a:extLst>
          </p:cNvPr>
          <p:cNvSpPr/>
          <p:nvPr/>
        </p:nvSpPr>
        <p:spPr>
          <a:xfrm>
            <a:off x="5505450" y="3085058"/>
            <a:ext cx="6115050" cy="992385"/>
          </a:xfrm>
          <a:prstGeom prst="roundRect">
            <a:avLst>
              <a:gd name="adj" fmla="val 9598"/>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Calibri" panose="020F0502020204030204" pitchFamily="34" charset="0"/>
              <a:cs typeface="Calibri" panose="020F0502020204030204" pitchFamily="34" charset="0"/>
            </a:endParaRPr>
          </a:p>
        </p:txBody>
      </p:sp>
      <p:sp>
        <p:nvSpPr>
          <p:cNvPr id="11" name="Rounded Rectangle 4">
            <a:extLst>
              <a:ext uri="{FF2B5EF4-FFF2-40B4-BE49-F238E27FC236}">
                <a16:creationId xmlns:a16="http://schemas.microsoft.com/office/drawing/2014/main" id="{65EBF1EA-605F-DC79-7547-A13AF67EAA34}"/>
              </a:ext>
            </a:extLst>
          </p:cNvPr>
          <p:cNvSpPr/>
          <p:nvPr/>
        </p:nvSpPr>
        <p:spPr>
          <a:xfrm>
            <a:off x="5505450" y="4229844"/>
            <a:ext cx="6115050" cy="992385"/>
          </a:xfrm>
          <a:prstGeom prst="roundRect">
            <a:avLst>
              <a:gd name="adj" fmla="val 9598"/>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Calibri" panose="020F0502020204030204" pitchFamily="34" charset="0"/>
              <a:cs typeface="Calibri" panose="020F0502020204030204" pitchFamily="34" charset="0"/>
            </a:endParaRPr>
          </a:p>
        </p:txBody>
      </p:sp>
      <p:sp>
        <p:nvSpPr>
          <p:cNvPr id="12" name="Rectangle 5">
            <a:extLst>
              <a:ext uri="{FF2B5EF4-FFF2-40B4-BE49-F238E27FC236}">
                <a16:creationId xmlns:a16="http://schemas.microsoft.com/office/drawing/2014/main" id="{C036150C-8BFA-9BB7-1966-3EBD669D7959}"/>
              </a:ext>
            </a:extLst>
          </p:cNvPr>
          <p:cNvSpPr/>
          <p:nvPr/>
        </p:nvSpPr>
        <p:spPr>
          <a:xfrm>
            <a:off x="5505450" y="1810791"/>
            <a:ext cx="38100" cy="1121866"/>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 name="TextBox 10">
            <a:extLst>
              <a:ext uri="{FF2B5EF4-FFF2-40B4-BE49-F238E27FC236}">
                <a16:creationId xmlns:a16="http://schemas.microsoft.com/office/drawing/2014/main" id="{C0F9DA8B-6971-8D68-0D52-DE956D1B8B16}"/>
              </a:ext>
            </a:extLst>
          </p:cNvPr>
          <p:cNvSpPr txBox="1"/>
          <p:nvPr/>
        </p:nvSpPr>
        <p:spPr>
          <a:xfrm>
            <a:off x="800100" y="6153001"/>
            <a:ext cx="1175002" cy="169277"/>
          </a:xfrm>
          <a:prstGeom prst="rect">
            <a:avLst/>
          </a:prstGeom>
          <a:noFill/>
        </p:spPr>
        <p:txBody>
          <a:bodyPr wrap="none" lIns="0" tIns="0" rIns="0" bIns="0" anchor="t">
            <a:spAutoFit/>
          </a:bodyPr>
          <a:lstStyle/>
          <a:p>
            <a:pPr algn="l"/>
            <a:r>
              <a:rPr lang="it-IT" sz="1100" b="1" dirty="0">
                <a:solidFill>
                  <a:srgbClr val="F87171"/>
                </a:solidFill>
                <a:latin typeface="Calibri" panose="020F0502020204030204" pitchFamily="34" charset="0"/>
                <a:cs typeface="Calibri" panose="020F0502020204030204" pitchFamily="34" charset="0"/>
              </a:rPr>
              <a:t>LINEE GUIDA </a:t>
            </a:r>
            <a:r>
              <a:rPr sz="1100" b="1" i="0" u="none" dirty="0">
                <a:solidFill>
                  <a:srgbClr val="F87171"/>
                </a:solidFill>
                <a:latin typeface="Calibri" panose="020F0502020204030204" pitchFamily="34" charset="0"/>
                <a:cs typeface="Calibri" panose="020F0502020204030204" pitchFamily="34" charset="0"/>
              </a:rPr>
              <a:t>SICOB:</a:t>
            </a:r>
          </a:p>
        </p:txBody>
      </p:sp>
      <p:sp>
        <p:nvSpPr>
          <p:cNvPr id="16" name="TextBox 13">
            <a:extLst>
              <a:ext uri="{FF2B5EF4-FFF2-40B4-BE49-F238E27FC236}">
                <a16:creationId xmlns:a16="http://schemas.microsoft.com/office/drawing/2014/main" id="{9F061050-B1F0-50D9-22A4-2DEB737E66F6}"/>
              </a:ext>
            </a:extLst>
          </p:cNvPr>
          <p:cNvSpPr txBox="1"/>
          <p:nvPr/>
        </p:nvSpPr>
        <p:spPr>
          <a:xfrm>
            <a:off x="5743575" y="2087901"/>
            <a:ext cx="5791200" cy="577081"/>
          </a:xfrm>
          <a:prstGeom prst="rect">
            <a:avLst/>
          </a:prstGeom>
          <a:noFill/>
        </p:spPr>
        <p:txBody>
          <a:bodyPr wrap="square" lIns="0" tIns="0" rIns="0" bIns="0" anchor="t">
            <a:spAutoFit/>
          </a:bodyPr>
          <a:lstStyle/>
          <a:p>
            <a:pPr algn="l">
              <a:lnSpc>
                <a:spcPts val="1470"/>
              </a:lnSpc>
            </a:pPr>
            <a:r>
              <a:rPr sz="1400" b="0" i="0" u="none" dirty="0">
                <a:solidFill>
                  <a:srgbClr val="7F1D1D"/>
                </a:solidFill>
                <a:latin typeface="Calibri" panose="020F0502020204030204" pitchFamily="34" charset="0"/>
                <a:cs typeface="Calibri" panose="020F0502020204030204" pitchFamily="34" charset="0"/>
              </a:rPr>
              <a:t>Nel </a:t>
            </a:r>
            <a:r>
              <a:rPr sz="1400" b="0" i="0" u="none" dirty="0" err="1">
                <a:solidFill>
                  <a:srgbClr val="7F1D1D"/>
                </a:solidFill>
                <a:latin typeface="Calibri" panose="020F0502020204030204" pitchFamily="34" charset="0"/>
                <a:cs typeface="Calibri" panose="020F0502020204030204" pitchFamily="34" charset="0"/>
              </a:rPr>
              <a:t>paziente</a:t>
            </a:r>
            <a:r>
              <a:rPr sz="1400" b="0" i="0" u="none" dirty="0">
                <a:solidFill>
                  <a:srgbClr val="7F1D1D"/>
                </a:solidFill>
                <a:latin typeface="Calibri" panose="020F0502020204030204" pitchFamily="34" charset="0"/>
                <a:cs typeface="Calibri" panose="020F0502020204030204" pitchFamily="34" charset="0"/>
              </a:rPr>
              <a:t> </a:t>
            </a:r>
            <a:r>
              <a:rPr sz="1400" b="0" i="0" u="none" dirty="0" err="1">
                <a:solidFill>
                  <a:srgbClr val="7F1D1D"/>
                </a:solidFill>
                <a:latin typeface="Calibri" panose="020F0502020204030204" pitchFamily="34" charset="0"/>
                <a:cs typeface="Calibri" panose="020F0502020204030204" pitchFamily="34" charset="0"/>
              </a:rPr>
              <a:t>bariatrico</a:t>
            </a:r>
            <a:r>
              <a:rPr sz="1400" b="0" i="0" u="none" dirty="0">
                <a:solidFill>
                  <a:srgbClr val="7F1D1D"/>
                </a:solidFill>
                <a:latin typeface="Calibri" panose="020F0502020204030204" pitchFamily="34" charset="0"/>
                <a:cs typeface="Calibri" panose="020F0502020204030204" pitchFamily="34" charset="0"/>
              </a:rPr>
              <a:t> </a:t>
            </a:r>
            <a:r>
              <a:rPr sz="1400" b="0" i="0" u="none" dirty="0" err="1">
                <a:solidFill>
                  <a:srgbClr val="7F1D1D"/>
                </a:solidFill>
                <a:latin typeface="Calibri" panose="020F0502020204030204" pitchFamily="34" charset="0"/>
                <a:cs typeface="Calibri" panose="020F0502020204030204" pitchFamily="34" charset="0"/>
              </a:rPr>
              <a:t>l'addome</a:t>
            </a:r>
            <a:r>
              <a:rPr sz="1400" b="0" i="0" u="none" dirty="0">
                <a:solidFill>
                  <a:srgbClr val="7F1D1D"/>
                </a:solidFill>
                <a:latin typeface="Calibri" panose="020F0502020204030204" pitchFamily="34" charset="0"/>
                <a:cs typeface="Calibri" panose="020F0502020204030204" pitchFamily="34" charset="0"/>
              </a:rPr>
              <a:t> a tavola </a:t>
            </a:r>
            <a:r>
              <a:rPr sz="1400" b="0" i="0" u="none" dirty="0" err="1">
                <a:solidFill>
                  <a:srgbClr val="7F1D1D"/>
                </a:solidFill>
                <a:latin typeface="Calibri" panose="020F0502020204030204" pitchFamily="34" charset="0"/>
                <a:cs typeface="Calibri" panose="020F0502020204030204" pitchFamily="34" charset="0"/>
              </a:rPr>
              <a:t>è</a:t>
            </a:r>
            <a:r>
              <a:rPr sz="1400" b="0" i="0" u="none" dirty="0">
                <a:solidFill>
                  <a:srgbClr val="7F1D1D"/>
                </a:solidFill>
                <a:latin typeface="Calibri" panose="020F0502020204030204" pitchFamily="34" charset="0"/>
                <a:cs typeface="Calibri" panose="020F0502020204030204" pitchFamily="34" charset="0"/>
              </a:rPr>
              <a:t> </a:t>
            </a:r>
            <a:r>
              <a:rPr sz="1400" b="0" i="0" u="none" dirty="0" err="1">
                <a:solidFill>
                  <a:srgbClr val="7F1D1D"/>
                </a:solidFill>
                <a:latin typeface="Calibri" panose="020F0502020204030204" pitchFamily="34" charset="0"/>
                <a:cs typeface="Calibri" panose="020F0502020204030204" pitchFamily="34" charset="0"/>
              </a:rPr>
              <a:t>assente</a:t>
            </a:r>
            <a:r>
              <a:rPr sz="1400" b="0" i="0" u="none" dirty="0">
                <a:solidFill>
                  <a:srgbClr val="7F1D1D"/>
                </a:solidFill>
                <a:latin typeface="Calibri" panose="020F0502020204030204" pitchFamily="34" charset="0"/>
                <a:cs typeface="Calibri" panose="020F0502020204030204" pitchFamily="34" charset="0"/>
              </a:rPr>
              <a:t>. </a:t>
            </a:r>
            <a:endParaRPr lang="it-IT" sz="1400" b="0" i="0" u="none" dirty="0">
              <a:solidFill>
                <a:srgbClr val="7F1D1D"/>
              </a:solidFill>
              <a:latin typeface="Calibri" panose="020F0502020204030204" pitchFamily="34" charset="0"/>
              <a:cs typeface="Calibri" panose="020F0502020204030204" pitchFamily="34" charset="0"/>
            </a:endParaRPr>
          </a:p>
          <a:p>
            <a:pPr algn="l">
              <a:lnSpc>
                <a:spcPts val="1470"/>
              </a:lnSpc>
            </a:pPr>
            <a:r>
              <a:rPr sz="1400" b="0" i="0" u="none" dirty="0">
                <a:solidFill>
                  <a:srgbClr val="7F1D1D"/>
                </a:solidFill>
                <a:latin typeface="Calibri" panose="020F0502020204030204" pitchFamily="34" charset="0"/>
                <a:cs typeface="Calibri" panose="020F0502020204030204" pitchFamily="34" charset="0"/>
              </a:rPr>
              <a:t>La </a:t>
            </a:r>
            <a:r>
              <a:rPr sz="1400" b="0" i="0" u="none" dirty="0" err="1">
                <a:solidFill>
                  <a:srgbClr val="7F1D1D"/>
                </a:solidFill>
                <a:latin typeface="Calibri" panose="020F0502020204030204" pitchFamily="34" charset="0"/>
                <a:cs typeface="Calibri" panose="020F0502020204030204" pitchFamily="34" charset="0"/>
              </a:rPr>
              <a:t>tachicardia</a:t>
            </a:r>
            <a:r>
              <a:rPr sz="1400" b="0" i="0" u="none" dirty="0">
                <a:solidFill>
                  <a:srgbClr val="7F1D1D"/>
                </a:solidFill>
                <a:latin typeface="Calibri" panose="020F0502020204030204" pitchFamily="34" charset="0"/>
                <a:cs typeface="Calibri" panose="020F0502020204030204" pitchFamily="34" charset="0"/>
              </a:rPr>
              <a:t> non </a:t>
            </a:r>
            <a:r>
              <a:rPr sz="1400" b="0" i="0" u="none" dirty="0" err="1">
                <a:solidFill>
                  <a:srgbClr val="7F1D1D"/>
                </a:solidFill>
                <a:latin typeface="Calibri" panose="020F0502020204030204" pitchFamily="34" charset="0"/>
                <a:cs typeface="Calibri" panose="020F0502020204030204" pitchFamily="34" charset="0"/>
              </a:rPr>
              <a:t>spiegata</a:t>
            </a:r>
            <a:r>
              <a:rPr sz="1400" b="0" i="0" u="none" dirty="0">
                <a:solidFill>
                  <a:srgbClr val="7F1D1D"/>
                </a:solidFill>
                <a:latin typeface="Calibri" panose="020F0502020204030204" pitchFamily="34" charset="0"/>
                <a:cs typeface="Calibri" panose="020F0502020204030204" pitchFamily="34" charset="0"/>
              </a:rPr>
              <a:t> precede </a:t>
            </a:r>
            <a:r>
              <a:rPr sz="1400" b="0" i="0" u="none" dirty="0" err="1">
                <a:solidFill>
                  <a:srgbClr val="7F1D1D"/>
                </a:solidFill>
                <a:latin typeface="Calibri" panose="020F0502020204030204" pitchFamily="34" charset="0"/>
                <a:cs typeface="Calibri" panose="020F0502020204030204" pitchFamily="34" charset="0"/>
              </a:rPr>
              <a:t>febbre</a:t>
            </a:r>
            <a:r>
              <a:rPr sz="1400" b="0" i="0" u="none" dirty="0">
                <a:solidFill>
                  <a:srgbClr val="7F1D1D"/>
                </a:solidFill>
                <a:latin typeface="Calibri" panose="020F0502020204030204" pitchFamily="34" charset="0"/>
                <a:cs typeface="Calibri" panose="020F0502020204030204" pitchFamily="34" charset="0"/>
              </a:rPr>
              <a:t> e </a:t>
            </a:r>
            <a:r>
              <a:rPr sz="1400" b="0" i="0" u="none" dirty="0" err="1">
                <a:solidFill>
                  <a:srgbClr val="7F1D1D"/>
                </a:solidFill>
                <a:latin typeface="Calibri" panose="020F0502020204030204" pitchFamily="34" charset="0"/>
                <a:cs typeface="Calibri" panose="020F0502020204030204" pitchFamily="34" charset="0"/>
              </a:rPr>
              <a:t>leucocitosi</a:t>
            </a:r>
            <a:r>
              <a:rPr sz="1400" b="0" i="0" u="none" dirty="0">
                <a:solidFill>
                  <a:srgbClr val="7F1D1D"/>
                </a:solidFill>
                <a:latin typeface="Calibri" panose="020F0502020204030204" pitchFamily="34" charset="0"/>
                <a:cs typeface="Calibri" panose="020F0502020204030204" pitchFamily="34" charset="0"/>
              </a:rPr>
              <a:t> di 24-48 ore. </a:t>
            </a:r>
            <a:endParaRPr lang="it-IT" sz="1400" b="0" i="0" u="none" dirty="0">
              <a:solidFill>
                <a:srgbClr val="7F1D1D"/>
              </a:solidFill>
              <a:latin typeface="Calibri" panose="020F0502020204030204" pitchFamily="34" charset="0"/>
              <a:cs typeface="Calibri" panose="020F0502020204030204" pitchFamily="34" charset="0"/>
            </a:endParaRPr>
          </a:p>
          <a:p>
            <a:pPr algn="l">
              <a:lnSpc>
                <a:spcPts val="1470"/>
              </a:lnSpc>
            </a:pPr>
            <a:r>
              <a:rPr sz="1400" b="0" i="0" u="none" dirty="0" err="1">
                <a:solidFill>
                  <a:srgbClr val="7F1D1D"/>
                </a:solidFill>
                <a:latin typeface="Calibri" panose="020F0502020204030204" pitchFamily="34" charset="0"/>
                <a:cs typeface="Calibri" panose="020F0502020204030204" pitchFamily="34" charset="0"/>
              </a:rPr>
              <a:t>Altri</a:t>
            </a:r>
            <a:r>
              <a:rPr sz="1400" b="0" i="0" u="none" dirty="0">
                <a:solidFill>
                  <a:srgbClr val="7F1D1D"/>
                </a:solidFill>
                <a:latin typeface="Calibri" panose="020F0502020204030204" pitchFamily="34" charset="0"/>
                <a:cs typeface="Calibri" panose="020F0502020204030204" pitchFamily="34" charset="0"/>
              </a:rPr>
              <a:t> segni: </a:t>
            </a:r>
            <a:r>
              <a:rPr sz="1400" b="0" i="0" u="none" dirty="0" err="1">
                <a:solidFill>
                  <a:srgbClr val="7F1D1D"/>
                </a:solidFill>
                <a:latin typeface="Calibri" panose="020F0502020204030204" pitchFamily="34" charset="0"/>
                <a:cs typeface="Calibri" panose="020F0502020204030204" pitchFamily="34" charset="0"/>
              </a:rPr>
              <a:t>tachipnea</a:t>
            </a:r>
            <a:r>
              <a:rPr sz="1400" b="0" i="0" u="none" dirty="0">
                <a:solidFill>
                  <a:srgbClr val="7F1D1D"/>
                </a:solidFill>
                <a:latin typeface="Calibri" panose="020F0502020204030204" pitchFamily="34" charset="0"/>
                <a:cs typeface="Calibri" panose="020F0502020204030204" pitchFamily="34" charset="0"/>
              </a:rPr>
              <a:t>, oliguria e dolore alla </a:t>
            </a:r>
            <a:r>
              <a:rPr sz="1400" b="0" i="0" u="none" dirty="0" err="1">
                <a:solidFill>
                  <a:srgbClr val="7F1D1D"/>
                </a:solidFill>
                <a:latin typeface="Calibri" panose="020F0502020204030204" pitchFamily="34" charset="0"/>
                <a:cs typeface="Calibri" panose="020F0502020204030204" pitchFamily="34" charset="0"/>
              </a:rPr>
              <a:t>spalla</a:t>
            </a:r>
            <a:r>
              <a:rPr sz="1400" b="0" i="0" u="none" dirty="0">
                <a:solidFill>
                  <a:srgbClr val="7F1D1D"/>
                </a:solidFill>
                <a:latin typeface="Calibri" panose="020F0502020204030204" pitchFamily="34" charset="0"/>
                <a:cs typeface="Calibri" panose="020F0502020204030204" pitchFamily="34" charset="0"/>
              </a:rPr>
              <a:t> sinistra (segno </a:t>
            </a:r>
            <a:r>
              <a:rPr sz="1400" b="0" i="0" u="none" dirty="0" err="1">
                <a:solidFill>
                  <a:srgbClr val="7F1D1D"/>
                </a:solidFill>
                <a:latin typeface="Calibri" panose="020F0502020204030204" pitchFamily="34" charset="0"/>
                <a:cs typeface="Calibri" panose="020F0502020204030204" pitchFamily="34" charset="0"/>
              </a:rPr>
              <a:t>frenico</a:t>
            </a:r>
            <a:r>
              <a:rPr sz="1400" b="0" i="0" u="none" dirty="0">
                <a:solidFill>
                  <a:srgbClr val="7F1D1D"/>
                </a:solidFill>
                <a:latin typeface="Calibri" panose="020F0502020204030204" pitchFamily="34" charset="0"/>
                <a:cs typeface="Calibri" panose="020F0502020204030204" pitchFamily="34" charset="0"/>
              </a:rPr>
              <a:t>).</a:t>
            </a:r>
          </a:p>
        </p:txBody>
      </p:sp>
      <p:sp>
        <p:nvSpPr>
          <p:cNvPr id="17" name="TextBox 15">
            <a:extLst>
              <a:ext uri="{FF2B5EF4-FFF2-40B4-BE49-F238E27FC236}">
                <a16:creationId xmlns:a16="http://schemas.microsoft.com/office/drawing/2014/main" id="{232A4933-5ABE-3348-947A-D1A5BB5C62E8}"/>
              </a:ext>
            </a:extLst>
          </p:cNvPr>
          <p:cNvSpPr txBox="1"/>
          <p:nvPr/>
        </p:nvSpPr>
        <p:spPr>
          <a:xfrm>
            <a:off x="5686425" y="3523208"/>
            <a:ext cx="5848350" cy="377219"/>
          </a:xfrm>
          <a:prstGeom prst="rect">
            <a:avLst/>
          </a:prstGeom>
          <a:noFill/>
        </p:spPr>
        <p:txBody>
          <a:bodyPr wrap="square" lIns="0" tIns="0" rIns="0" bIns="0" anchor="t">
            <a:spAutoFit/>
          </a:bodyPr>
          <a:lstStyle/>
          <a:p>
            <a:pPr algn="l">
              <a:lnSpc>
                <a:spcPts val="1470"/>
              </a:lnSpc>
            </a:pPr>
            <a:r>
              <a:rPr sz="1100" b="0" i="0" u="none">
                <a:solidFill>
                  <a:srgbClr val="475569"/>
                </a:solidFill>
                <a:latin typeface="Calibri" panose="020F0502020204030204" pitchFamily="34" charset="0"/>
                <a:cs typeface="Calibri" panose="020F0502020204030204" pitchFamily="34" charset="0"/>
              </a:rPr>
              <a:t>Mezzo di contrasto idrosolubile per bocca ed endovena. Ricerca di stravaso extraluminale, bolle gassose focolaiate perigastriche e raccolte fluide ascessuali all'angolo di His.</a:t>
            </a:r>
          </a:p>
        </p:txBody>
      </p:sp>
      <p:sp>
        <p:nvSpPr>
          <p:cNvPr id="18" name="TextBox 17">
            <a:extLst>
              <a:ext uri="{FF2B5EF4-FFF2-40B4-BE49-F238E27FC236}">
                <a16:creationId xmlns:a16="http://schemas.microsoft.com/office/drawing/2014/main" id="{2FD9519D-DC2D-AADC-5BBB-3E4BEA96E7A5}"/>
              </a:ext>
            </a:extLst>
          </p:cNvPr>
          <p:cNvSpPr txBox="1"/>
          <p:nvPr/>
        </p:nvSpPr>
        <p:spPr>
          <a:xfrm>
            <a:off x="5686425" y="4667994"/>
            <a:ext cx="5848350" cy="377219"/>
          </a:xfrm>
          <a:prstGeom prst="rect">
            <a:avLst/>
          </a:prstGeom>
          <a:noFill/>
        </p:spPr>
        <p:txBody>
          <a:bodyPr wrap="square" lIns="0" tIns="0" rIns="0" bIns="0" anchor="t">
            <a:spAutoFit/>
          </a:bodyPr>
          <a:lstStyle/>
          <a:p>
            <a:pPr algn="l">
              <a:lnSpc>
                <a:spcPts val="1470"/>
              </a:lnSpc>
            </a:pPr>
            <a:r>
              <a:rPr sz="1100" b="0" i="0" u="none" dirty="0" err="1">
                <a:solidFill>
                  <a:srgbClr val="475569"/>
                </a:solidFill>
                <a:latin typeface="Calibri" panose="020F0502020204030204" pitchFamily="34" charset="0"/>
                <a:cs typeface="Calibri" panose="020F0502020204030204" pitchFamily="34" charset="0"/>
              </a:rPr>
              <a:t>Elevatissimo</a:t>
            </a:r>
            <a:r>
              <a:rPr sz="1100" b="0" i="0" u="none" dirty="0">
                <a:solidFill>
                  <a:srgbClr val="475569"/>
                </a:solidFill>
                <a:latin typeface="Calibri" panose="020F0502020204030204" pitchFamily="34" charset="0"/>
                <a:cs typeface="Calibri" panose="020F0502020204030204" pitchFamily="34" charset="0"/>
              </a:rPr>
              <a:t> </a:t>
            </a:r>
            <a:r>
              <a:rPr sz="1100" b="0" i="0" u="none" dirty="0" err="1">
                <a:solidFill>
                  <a:srgbClr val="475569"/>
                </a:solidFill>
                <a:latin typeface="Calibri" panose="020F0502020204030204" pitchFamily="34" charset="0"/>
                <a:cs typeface="Calibri" panose="020F0502020204030204" pitchFamily="34" charset="0"/>
              </a:rPr>
              <a:t>tasso</a:t>
            </a:r>
            <a:r>
              <a:rPr sz="1100" b="0" i="0" u="none" dirty="0">
                <a:solidFill>
                  <a:srgbClr val="475569"/>
                </a:solidFill>
                <a:latin typeface="Calibri" panose="020F0502020204030204" pitchFamily="34" charset="0"/>
                <a:cs typeface="Calibri" panose="020F0502020204030204" pitchFamily="34" charset="0"/>
              </a:rPr>
              <a:t> di </a:t>
            </a:r>
            <a:r>
              <a:rPr sz="1100" b="0" i="0" u="none" dirty="0" err="1">
                <a:solidFill>
                  <a:srgbClr val="475569"/>
                </a:solidFill>
                <a:latin typeface="Calibri" panose="020F0502020204030204" pitchFamily="34" charset="0"/>
                <a:cs typeface="Calibri" panose="020F0502020204030204" pitchFamily="34" charset="0"/>
              </a:rPr>
              <a:t>falsi</a:t>
            </a:r>
            <a:r>
              <a:rPr sz="1100" b="0" i="0" u="none" dirty="0">
                <a:solidFill>
                  <a:srgbClr val="475569"/>
                </a:solidFill>
                <a:latin typeface="Calibri" panose="020F0502020204030204" pitchFamily="34" charset="0"/>
                <a:cs typeface="Calibri" panose="020F0502020204030204" pitchFamily="34" charset="0"/>
              </a:rPr>
              <a:t> </a:t>
            </a:r>
            <a:r>
              <a:rPr sz="1100" b="0" i="0" u="none" dirty="0" err="1">
                <a:solidFill>
                  <a:srgbClr val="475569"/>
                </a:solidFill>
                <a:latin typeface="Calibri" panose="020F0502020204030204" pitchFamily="34" charset="0"/>
                <a:cs typeface="Calibri" panose="020F0502020204030204" pitchFamily="34" charset="0"/>
              </a:rPr>
              <a:t>negativi</a:t>
            </a:r>
            <a:r>
              <a:rPr sz="1100" b="0" i="0" u="none" dirty="0">
                <a:solidFill>
                  <a:srgbClr val="475569"/>
                </a:solidFill>
                <a:latin typeface="Calibri" panose="020F0502020204030204" pitchFamily="34" charset="0"/>
                <a:cs typeface="Calibri" panose="020F0502020204030204" pitchFamily="34" charset="0"/>
              </a:rPr>
              <a:t> </a:t>
            </a:r>
            <a:r>
              <a:rPr sz="1100" b="0" i="0" u="none" dirty="0" err="1">
                <a:solidFill>
                  <a:srgbClr val="475569"/>
                </a:solidFill>
                <a:latin typeface="Calibri" panose="020F0502020204030204" pitchFamily="34" charset="0"/>
                <a:cs typeface="Calibri" panose="020F0502020204030204" pitchFamily="34" charset="0"/>
              </a:rPr>
              <a:t>dovuti</a:t>
            </a:r>
            <a:r>
              <a:rPr sz="1100" b="0" i="0" u="none" dirty="0">
                <a:solidFill>
                  <a:srgbClr val="475569"/>
                </a:solidFill>
                <a:latin typeface="Calibri" panose="020F0502020204030204" pitchFamily="34" charset="0"/>
                <a:cs typeface="Calibri" panose="020F0502020204030204" pitchFamily="34" charset="0"/>
              </a:rPr>
              <a:t> a </a:t>
            </a:r>
            <a:r>
              <a:rPr sz="1100" b="0" i="0" u="none" dirty="0" err="1">
                <a:solidFill>
                  <a:srgbClr val="475569"/>
                </a:solidFill>
                <a:latin typeface="Calibri" panose="020F0502020204030204" pitchFamily="34" charset="0"/>
                <a:cs typeface="Calibri" panose="020F0502020204030204" pitchFamily="34" charset="0"/>
              </a:rPr>
              <a:t>spasmo</a:t>
            </a:r>
            <a:r>
              <a:rPr sz="1100" b="0" i="0" u="none" dirty="0">
                <a:solidFill>
                  <a:srgbClr val="475569"/>
                </a:solidFill>
                <a:latin typeface="Calibri" panose="020F0502020204030204" pitchFamily="34" charset="0"/>
                <a:cs typeface="Calibri" panose="020F0502020204030204" pitchFamily="34" charset="0"/>
              </a:rPr>
              <a:t> o </a:t>
            </a:r>
            <a:r>
              <a:rPr sz="1100" b="0" i="0" u="none" dirty="0" err="1">
                <a:solidFill>
                  <a:srgbClr val="475569"/>
                </a:solidFill>
                <a:latin typeface="Calibri" panose="020F0502020204030204" pitchFamily="34" charset="0"/>
                <a:cs typeface="Calibri" panose="020F0502020204030204" pitchFamily="34" charset="0"/>
              </a:rPr>
              <a:t>deiscenze</a:t>
            </a:r>
            <a:r>
              <a:rPr sz="1100" b="0" i="0" u="none" dirty="0">
                <a:solidFill>
                  <a:srgbClr val="475569"/>
                </a:solidFill>
                <a:latin typeface="Calibri" panose="020F0502020204030204" pitchFamily="34" charset="0"/>
                <a:cs typeface="Calibri" panose="020F0502020204030204" pitchFamily="34" charset="0"/>
              </a:rPr>
              <a:t> </a:t>
            </a:r>
            <a:r>
              <a:rPr sz="1100" b="0" i="0" u="none" dirty="0" err="1">
                <a:solidFill>
                  <a:srgbClr val="475569"/>
                </a:solidFill>
                <a:latin typeface="Calibri" panose="020F0502020204030204" pitchFamily="34" charset="0"/>
                <a:cs typeface="Calibri" panose="020F0502020204030204" pitchFamily="34" charset="0"/>
              </a:rPr>
              <a:t>coperte</a:t>
            </a:r>
            <a:r>
              <a:rPr sz="1100" b="0" i="0" u="none" dirty="0">
                <a:solidFill>
                  <a:srgbClr val="475569"/>
                </a:solidFill>
                <a:latin typeface="Calibri" panose="020F0502020204030204" pitchFamily="34" charset="0"/>
                <a:cs typeface="Calibri" panose="020F0502020204030204" pitchFamily="34" charset="0"/>
              </a:rPr>
              <a:t> da </a:t>
            </a:r>
            <a:r>
              <a:rPr sz="1100" b="0" i="0" u="none" dirty="0" err="1">
                <a:solidFill>
                  <a:srgbClr val="475569"/>
                </a:solidFill>
                <a:latin typeface="Calibri" panose="020F0502020204030204" pitchFamily="34" charset="0"/>
                <a:cs typeface="Calibri" panose="020F0502020204030204" pitchFamily="34" charset="0"/>
              </a:rPr>
              <a:t>fibrina</a:t>
            </a:r>
            <a:r>
              <a:rPr sz="1100" b="0" i="0" u="none" dirty="0">
                <a:solidFill>
                  <a:srgbClr val="475569"/>
                </a:solidFill>
                <a:latin typeface="Calibri" panose="020F0502020204030204" pitchFamily="34" charset="0"/>
                <a:cs typeface="Calibri" panose="020F0502020204030204" pitchFamily="34" charset="0"/>
              </a:rPr>
              <a:t>. </a:t>
            </a:r>
            <a:endParaRPr lang="it-IT" sz="1100" b="0" i="0" u="none" dirty="0">
              <a:solidFill>
                <a:srgbClr val="475569"/>
              </a:solidFill>
              <a:latin typeface="Calibri" panose="020F0502020204030204" pitchFamily="34" charset="0"/>
              <a:cs typeface="Calibri" panose="020F0502020204030204" pitchFamily="34" charset="0"/>
            </a:endParaRPr>
          </a:p>
          <a:p>
            <a:pPr algn="l">
              <a:lnSpc>
                <a:spcPts val="1470"/>
              </a:lnSpc>
            </a:pPr>
            <a:r>
              <a:rPr sz="1100" b="0" i="0" u="none" dirty="0">
                <a:solidFill>
                  <a:srgbClr val="475569"/>
                </a:solidFill>
                <a:latin typeface="Calibri" panose="020F0502020204030204" pitchFamily="34" charset="0"/>
                <a:cs typeface="Calibri" panose="020F0502020204030204" pitchFamily="34" charset="0"/>
              </a:rPr>
              <a:t>Un </a:t>
            </a:r>
            <a:r>
              <a:rPr sz="1100" b="0" i="0" u="none" dirty="0" err="1">
                <a:solidFill>
                  <a:srgbClr val="475569"/>
                </a:solidFill>
                <a:latin typeface="Calibri" panose="020F0502020204030204" pitchFamily="34" charset="0"/>
                <a:cs typeface="Calibri" panose="020F0502020204030204" pitchFamily="34" charset="0"/>
              </a:rPr>
              <a:t>transito</a:t>
            </a:r>
            <a:r>
              <a:rPr sz="1100" b="0" i="0" u="none" dirty="0">
                <a:solidFill>
                  <a:srgbClr val="475569"/>
                </a:solidFill>
                <a:latin typeface="Calibri" panose="020F0502020204030204" pitchFamily="34" charset="0"/>
                <a:cs typeface="Calibri" panose="020F0502020204030204" pitchFamily="34" charset="0"/>
              </a:rPr>
              <a:t> </a:t>
            </a:r>
            <a:r>
              <a:rPr sz="1100" b="0" i="0" u="none" dirty="0" err="1">
                <a:solidFill>
                  <a:srgbClr val="475569"/>
                </a:solidFill>
                <a:latin typeface="Calibri" panose="020F0502020204030204" pitchFamily="34" charset="0"/>
                <a:cs typeface="Calibri" panose="020F0502020204030204" pitchFamily="34" charset="0"/>
              </a:rPr>
              <a:t>negativo</a:t>
            </a:r>
            <a:r>
              <a:rPr sz="1100" b="0" i="0" u="none" dirty="0">
                <a:solidFill>
                  <a:srgbClr val="475569"/>
                </a:solidFill>
                <a:latin typeface="Calibri" panose="020F0502020204030204" pitchFamily="34" charset="0"/>
                <a:cs typeface="Calibri" panose="020F0502020204030204" pitchFamily="34" charset="0"/>
              </a:rPr>
              <a:t> NON </a:t>
            </a:r>
            <a:r>
              <a:rPr sz="1100" b="0" i="0" u="none" dirty="0" err="1">
                <a:solidFill>
                  <a:srgbClr val="475569"/>
                </a:solidFill>
                <a:latin typeface="Calibri" panose="020F0502020204030204" pitchFamily="34" charset="0"/>
                <a:cs typeface="Calibri" panose="020F0502020204030204" pitchFamily="34" charset="0"/>
              </a:rPr>
              <a:t>esclude</a:t>
            </a:r>
            <a:r>
              <a:rPr sz="1100" b="0" i="0" u="none" dirty="0">
                <a:solidFill>
                  <a:srgbClr val="475569"/>
                </a:solidFill>
                <a:latin typeface="Calibri" panose="020F0502020204030204" pitchFamily="34" charset="0"/>
                <a:cs typeface="Calibri" panose="020F0502020204030204" pitchFamily="34" charset="0"/>
              </a:rPr>
              <a:t> </a:t>
            </a:r>
            <a:r>
              <a:rPr sz="1100" b="0" i="0" u="none" dirty="0" err="1">
                <a:solidFill>
                  <a:srgbClr val="475569"/>
                </a:solidFill>
                <a:latin typeface="Calibri" panose="020F0502020204030204" pitchFamily="34" charset="0"/>
                <a:cs typeface="Calibri" panose="020F0502020204030204" pitchFamily="34" charset="0"/>
              </a:rPr>
              <a:t>mai</a:t>
            </a:r>
            <a:r>
              <a:rPr sz="1100" b="0" i="0" u="none" dirty="0">
                <a:solidFill>
                  <a:srgbClr val="475569"/>
                </a:solidFill>
                <a:latin typeface="Calibri" panose="020F0502020204030204" pitchFamily="34" charset="0"/>
                <a:cs typeface="Calibri" panose="020F0502020204030204" pitchFamily="34" charset="0"/>
              </a:rPr>
              <a:t> </a:t>
            </a:r>
            <a:r>
              <a:rPr sz="1100" b="0" i="0" u="none" dirty="0" err="1">
                <a:solidFill>
                  <a:srgbClr val="475569"/>
                </a:solidFill>
                <a:latin typeface="Calibri" panose="020F0502020204030204" pitchFamily="34" charset="0"/>
                <a:cs typeface="Calibri" panose="020F0502020204030204" pitchFamily="34" charset="0"/>
              </a:rPr>
              <a:t>una</a:t>
            </a:r>
            <a:r>
              <a:rPr sz="1100" b="0" i="0" u="none" dirty="0">
                <a:solidFill>
                  <a:srgbClr val="475569"/>
                </a:solidFill>
                <a:latin typeface="Calibri" panose="020F0502020204030204" pitchFamily="34" charset="0"/>
                <a:cs typeface="Calibri" panose="020F0502020204030204" pitchFamily="34" charset="0"/>
              </a:rPr>
              <a:t> </a:t>
            </a:r>
            <a:r>
              <a:rPr sz="1100" b="0" i="0" u="none" dirty="0" err="1">
                <a:solidFill>
                  <a:srgbClr val="475569"/>
                </a:solidFill>
                <a:latin typeface="Calibri" panose="020F0502020204030204" pitchFamily="34" charset="0"/>
                <a:cs typeface="Calibri" panose="020F0502020204030204" pitchFamily="34" charset="0"/>
              </a:rPr>
              <a:t>deiscenza</a:t>
            </a:r>
            <a:r>
              <a:rPr sz="1100" b="0" i="0" u="none" dirty="0">
                <a:solidFill>
                  <a:srgbClr val="475569"/>
                </a:solidFill>
                <a:latin typeface="Calibri" panose="020F0502020204030204" pitchFamily="34" charset="0"/>
                <a:cs typeface="Calibri" panose="020F0502020204030204" pitchFamily="34" charset="0"/>
              </a:rPr>
              <a:t> </a:t>
            </a:r>
            <a:r>
              <a:rPr sz="1100" b="0" i="0" u="none" dirty="0" err="1">
                <a:solidFill>
                  <a:srgbClr val="475569"/>
                </a:solidFill>
                <a:latin typeface="Calibri" panose="020F0502020204030204" pitchFamily="34" charset="0"/>
                <a:cs typeface="Calibri" panose="020F0502020204030204" pitchFamily="34" charset="0"/>
              </a:rPr>
              <a:t>attiva</a:t>
            </a:r>
            <a:r>
              <a:rPr sz="1100" b="0" i="0" u="none" dirty="0">
                <a:solidFill>
                  <a:srgbClr val="475569"/>
                </a:solidFill>
                <a:latin typeface="Calibri" panose="020F0502020204030204" pitchFamily="34" charset="0"/>
                <a:cs typeface="Calibri" panose="020F0502020204030204" pitchFamily="34" charset="0"/>
              </a:rPr>
              <a:t>.</a:t>
            </a:r>
          </a:p>
        </p:txBody>
      </p:sp>
      <p:sp>
        <p:nvSpPr>
          <p:cNvPr id="19" name="TextBox 18">
            <a:extLst>
              <a:ext uri="{FF2B5EF4-FFF2-40B4-BE49-F238E27FC236}">
                <a16:creationId xmlns:a16="http://schemas.microsoft.com/office/drawing/2014/main" id="{354CA55E-9BAB-517B-D1A2-2DE8C00643B1}"/>
              </a:ext>
            </a:extLst>
          </p:cNvPr>
          <p:cNvSpPr txBox="1"/>
          <p:nvPr/>
        </p:nvSpPr>
        <p:spPr>
          <a:xfrm>
            <a:off x="5686425" y="3266033"/>
            <a:ext cx="3363934" cy="215444"/>
          </a:xfrm>
          <a:prstGeom prst="rect">
            <a:avLst/>
          </a:prstGeom>
          <a:noFill/>
        </p:spPr>
        <p:txBody>
          <a:bodyPr wrap="none" lIns="0" tIns="0" rIns="0" bIns="0" anchor="t">
            <a:spAutoFit/>
          </a:bodyPr>
          <a:lstStyle/>
          <a:p>
            <a:pPr algn="l"/>
            <a:r>
              <a:rPr sz="1400" b="1" i="0" u="none">
                <a:solidFill>
                  <a:srgbClr val="0F172A"/>
                </a:solidFill>
                <a:latin typeface="Calibri" panose="020F0502020204030204" pitchFamily="34" charset="0"/>
                <a:cs typeface="Calibri" panose="020F0502020204030204" pitchFamily="34" charset="0"/>
              </a:rPr>
              <a:t>TC Addome con Doppio MDC (Gold Standard)</a:t>
            </a:r>
          </a:p>
        </p:txBody>
      </p:sp>
      <p:sp>
        <p:nvSpPr>
          <p:cNvPr id="20" name="TextBox 19">
            <a:extLst>
              <a:ext uri="{FF2B5EF4-FFF2-40B4-BE49-F238E27FC236}">
                <a16:creationId xmlns:a16="http://schemas.microsoft.com/office/drawing/2014/main" id="{2F143504-A1C7-CFDD-7192-44DE3F64A7EF}"/>
              </a:ext>
            </a:extLst>
          </p:cNvPr>
          <p:cNvSpPr txBox="1"/>
          <p:nvPr/>
        </p:nvSpPr>
        <p:spPr>
          <a:xfrm>
            <a:off x="9258300" y="3266033"/>
            <a:ext cx="1986121" cy="215444"/>
          </a:xfrm>
          <a:prstGeom prst="rect">
            <a:avLst/>
          </a:prstGeom>
          <a:noFill/>
        </p:spPr>
        <p:txBody>
          <a:bodyPr wrap="none" lIns="0" tIns="0" rIns="0" bIns="0" anchor="t">
            <a:spAutoFit/>
          </a:bodyPr>
          <a:lstStyle/>
          <a:p>
            <a:pPr algn="l"/>
            <a:r>
              <a:rPr sz="1400" b="1" i="0" u="none">
                <a:solidFill>
                  <a:srgbClr val="0284C7"/>
                </a:solidFill>
                <a:latin typeface="Calibri" panose="020F0502020204030204" pitchFamily="34" charset="0"/>
                <a:cs typeface="Calibri" panose="020F0502020204030204" pitchFamily="34" charset="0"/>
              </a:rPr>
              <a:t>Sens. 60-85% | Spec. &gt;95%</a:t>
            </a:r>
          </a:p>
        </p:txBody>
      </p:sp>
      <p:sp>
        <p:nvSpPr>
          <p:cNvPr id="21" name="TextBox 20">
            <a:extLst>
              <a:ext uri="{FF2B5EF4-FFF2-40B4-BE49-F238E27FC236}">
                <a16:creationId xmlns:a16="http://schemas.microsoft.com/office/drawing/2014/main" id="{55CC09DB-B798-3F42-2191-2D050C881CB0}"/>
              </a:ext>
            </a:extLst>
          </p:cNvPr>
          <p:cNvSpPr txBox="1"/>
          <p:nvPr/>
        </p:nvSpPr>
        <p:spPr>
          <a:xfrm>
            <a:off x="5686425" y="4410819"/>
            <a:ext cx="2850780" cy="215444"/>
          </a:xfrm>
          <a:prstGeom prst="rect">
            <a:avLst/>
          </a:prstGeom>
          <a:noFill/>
        </p:spPr>
        <p:txBody>
          <a:bodyPr wrap="none" lIns="0" tIns="0" rIns="0" bIns="0" anchor="t">
            <a:spAutoFit/>
          </a:bodyPr>
          <a:lstStyle/>
          <a:p>
            <a:pPr algn="l"/>
            <a:r>
              <a:rPr sz="1400" b="1" i="0" u="none" dirty="0">
                <a:solidFill>
                  <a:srgbClr val="B91C1C"/>
                </a:solidFill>
                <a:latin typeface="Calibri" panose="020F0502020204030204" pitchFamily="34" charset="0"/>
                <a:cs typeface="Calibri" panose="020F0502020204030204" pitchFamily="34" charset="0"/>
              </a:rPr>
              <a:t>Transito</a:t>
            </a:r>
            <a:r>
              <a:rPr lang="it-IT" sz="1400" b="1" i="0" u="none" dirty="0">
                <a:solidFill>
                  <a:srgbClr val="B91C1C"/>
                </a:solidFill>
                <a:latin typeface="Calibri" panose="020F0502020204030204" pitchFamily="34" charset="0"/>
                <a:cs typeface="Calibri" panose="020F0502020204030204" pitchFamily="34" charset="0"/>
              </a:rPr>
              <a:t> RX </a:t>
            </a:r>
            <a:r>
              <a:rPr sz="1400" b="1" i="0" u="none" dirty="0">
                <a:solidFill>
                  <a:srgbClr val="B91C1C"/>
                </a:solidFill>
                <a:latin typeface="Calibri" panose="020F0502020204030204" pitchFamily="34" charset="0"/>
                <a:cs typeface="Calibri" panose="020F0502020204030204" pitchFamily="34" charset="0"/>
              </a:rPr>
              <a:t>(</a:t>
            </a:r>
            <a:r>
              <a:rPr sz="1400" b="1" i="0" u="none" dirty="0" err="1">
                <a:solidFill>
                  <a:srgbClr val="B91C1C"/>
                </a:solidFill>
                <a:latin typeface="Calibri" panose="020F0502020204030204" pitchFamily="34" charset="0"/>
                <a:cs typeface="Calibri" panose="020F0502020204030204" pitchFamily="34" charset="0"/>
              </a:rPr>
              <a:t>Gastrografin</a:t>
            </a:r>
            <a:r>
              <a:rPr sz="1400" b="1" i="0" u="none" dirty="0">
                <a:solidFill>
                  <a:srgbClr val="B91C1C"/>
                </a:solidFill>
                <a:latin typeface="Calibri" panose="020F0502020204030204" pitchFamily="34" charset="0"/>
                <a:cs typeface="Calibri" panose="020F0502020204030204" pitchFamily="34" charset="0"/>
              </a:rPr>
              <a:t>): </a:t>
            </a:r>
            <a:r>
              <a:rPr sz="1400" b="1" i="0" u="none" dirty="0" err="1">
                <a:solidFill>
                  <a:srgbClr val="B91C1C"/>
                </a:solidFill>
                <a:latin typeface="Calibri" panose="020F0502020204030204" pitchFamily="34" charset="0"/>
                <a:cs typeface="Calibri" panose="020F0502020204030204" pitchFamily="34" charset="0"/>
              </a:rPr>
              <a:t>Inaffidabile</a:t>
            </a:r>
            <a:endParaRPr sz="1400" b="1" i="0" u="none" dirty="0">
              <a:solidFill>
                <a:srgbClr val="B91C1C"/>
              </a:solidFill>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74BF23B1-7B5D-0908-C6A0-132DFB630B04}"/>
              </a:ext>
            </a:extLst>
          </p:cNvPr>
          <p:cNvSpPr txBox="1"/>
          <p:nvPr/>
        </p:nvSpPr>
        <p:spPr>
          <a:xfrm>
            <a:off x="8639175" y="4410819"/>
            <a:ext cx="1251818" cy="215444"/>
          </a:xfrm>
          <a:prstGeom prst="rect">
            <a:avLst/>
          </a:prstGeom>
          <a:noFill/>
        </p:spPr>
        <p:txBody>
          <a:bodyPr wrap="none" lIns="0" tIns="0" rIns="0" bIns="0" anchor="t">
            <a:spAutoFit/>
          </a:bodyPr>
          <a:lstStyle/>
          <a:p>
            <a:pPr algn="l"/>
            <a:r>
              <a:rPr sz="1400" b="1" i="0" u="none" dirty="0" err="1">
                <a:solidFill>
                  <a:srgbClr val="DC2626"/>
                </a:solidFill>
                <a:latin typeface="Calibri" panose="020F0502020204030204" pitchFamily="34" charset="0"/>
                <a:cs typeface="Calibri" panose="020F0502020204030204" pitchFamily="34" charset="0"/>
              </a:rPr>
              <a:t>Sensibilità</a:t>
            </a:r>
            <a:r>
              <a:rPr sz="1400" b="1" i="0" u="none" dirty="0">
                <a:solidFill>
                  <a:srgbClr val="DC2626"/>
                </a:solidFill>
                <a:latin typeface="Calibri" panose="020F0502020204030204" pitchFamily="34" charset="0"/>
                <a:cs typeface="Calibri" panose="020F0502020204030204" pitchFamily="34" charset="0"/>
              </a:rPr>
              <a:t> &lt; 50%</a:t>
            </a:r>
          </a:p>
        </p:txBody>
      </p:sp>
      <p:sp>
        <p:nvSpPr>
          <p:cNvPr id="23" name="TextBox 11">
            <a:extLst>
              <a:ext uri="{FF2B5EF4-FFF2-40B4-BE49-F238E27FC236}">
                <a16:creationId xmlns:a16="http://schemas.microsoft.com/office/drawing/2014/main" id="{BB62D732-77F4-46E1-F1BB-A8565E5AD3AA}"/>
              </a:ext>
            </a:extLst>
          </p:cNvPr>
          <p:cNvSpPr txBox="1"/>
          <p:nvPr/>
        </p:nvSpPr>
        <p:spPr>
          <a:xfrm>
            <a:off x="2532808" y="6142732"/>
            <a:ext cx="7239161" cy="169277"/>
          </a:xfrm>
          <a:prstGeom prst="rect">
            <a:avLst/>
          </a:prstGeom>
          <a:noFill/>
        </p:spPr>
        <p:txBody>
          <a:bodyPr wrap="none" lIns="0" tIns="0" rIns="0" bIns="0" anchor="t">
            <a:spAutoFit/>
          </a:bodyPr>
          <a:lstStyle/>
          <a:p>
            <a:pPr algn="l"/>
            <a:r>
              <a:rPr sz="1100" b="0" i="0" u="none" dirty="0" err="1">
                <a:solidFill>
                  <a:srgbClr val="E2E8F0"/>
                </a:solidFill>
                <a:latin typeface="Plus Jakarta Sans"/>
              </a:rPr>
              <a:t>Paziente</a:t>
            </a:r>
            <a:r>
              <a:rPr sz="1100" b="0" i="0" u="none" dirty="0">
                <a:solidFill>
                  <a:srgbClr val="E2E8F0"/>
                </a:solidFill>
                <a:latin typeface="Plus Jakarta Sans"/>
              </a:rPr>
              <a:t> </a:t>
            </a:r>
            <a:r>
              <a:rPr sz="1100" b="0" i="0" u="none" dirty="0" err="1">
                <a:solidFill>
                  <a:srgbClr val="E2E8F0"/>
                </a:solidFill>
                <a:latin typeface="Plus Jakarta Sans"/>
              </a:rPr>
              <a:t>emodinamicamente</a:t>
            </a:r>
            <a:r>
              <a:rPr sz="1100" b="0" i="0" u="none" dirty="0">
                <a:solidFill>
                  <a:srgbClr val="E2E8F0"/>
                </a:solidFill>
                <a:latin typeface="Plus Jakarta Sans"/>
              </a:rPr>
              <a:t> </a:t>
            </a:r>
            <a:r>
              <a:rPr sz="1100" b="0" i="0" u="none" dirty="0" err="1">
                <a:solidFill>
                  <a:srgbClr val="E2E8F0"/>
                </a:solidFill>
                <a:latin typeface="Plus Jakarta Sans"/>
              </a:rPr>
              <a:t>instabile</a:t>
            </a:r>
            <a:r>
              <a:rPr sz="1100" b="0" i="0" u="none" dirty="0">
                <a:solidFill>
                  <a:srgbClr val="E2E8F0"/>
                </a:solidFill>
                <a:latin typeface="Plus Jakarta Sans"/>
              </a:rPr>
              <a:t> o </a:t>
            </a:r>
            <a:r>
              <a:rPr sz="1100" b="0" i="0" u="none" dirty="0" err="1">
                <a:solidFill>
                  <a:srgbClr val="E2E8F0"/>
                </a:solidFill>
                <a:latin typeface="Plus Jakarta Sans"/>
              </a:rPr>
              <a:t>peritonite</a:t>
            </a:r>
            <a:r>
              <a:rPr sz="1100" b="0" i="0" u="none" dirty="0">
                <a:solidFill>
                  <a:srgbClr val="E2E8F0"/>
                </a:solidFill>
                <a:latin typeface="Plus Jakarta Sans"/>
              </a:rPr>
              <a:t> </a:t>
            </a:r>
            <a:r>
              <a:rPr sz="1100" b="0" i="0" u="none" dirty="0" err="1">
                <a:solidFill>
                  <a:srgbClr val="E2E8F0"/>
                </a:solidFill>
                <a:latin typeface="Plus Jakarta Sans"/>
              </a:rPr>
              <a:t>diffusa</a:t>
            </a:r>
            <a:r>
              <a:rPr sz="1100" b="0" i="0" u="none" dirty="0">
                <a:solidFill>
                  <a:srgbClr val="E2E8F0"/>
                </a:solidFill>
                <a:latin typeface="Plus Jakarta Sans"/>
              </a:rPr>
              <a:t> → Re-</a:t>
            </a:r>
            <a:r>
              <a:rPr sz="1100" b="0" i="0" u="none" dirty="0" err="1">
                <a:solidFill>
                  <a:srgbClr val="E2E8F0"/>
                </a:solidFill>
                <a:latin typeface="Plus Jakarta Sans"/>
              </a:rPr>
              <a:t>laparoscopia</a:t>
            </a:r>
            <a:r>
              <a:rPr sz="1100" b="0" i="0" u="none" dirty="0">
                <a:solidFill>
                  <a:srgbClr val="E2E8F0"/>
                </a:solidFill>
                <a:latin typeface="Plus Jakarta Sans"/>
              </a:rPr>
              <a:t> </a:t>
            </a:r>
            <a:r>
              <a:rPr sz="1100" b="0" i="0" u="none" dirty="0" err="1">
                <a:solidFill>
                  <a:srgbClr val="E2E8F0"/>
                </a:solidFill>
                <a:latin typeface="Plus Jakarta Sans"/>
              </a:rPr>
              <a:t>esplorativa</a:t>
            </a:r>
            <a:r>
              <a:rPr sz="1100" b="0" i="0" u="none" dirty="0">
                <a:solidFill>
                  <a:srgbClr val="E2E8F0"/>
                </a:solidFill>
                <a:latin typeface="Plus Jakarta Sans"/>
              </a:rPr>
              <a:t> </a:t>
            </a:r>
            <a:r>
              <a:rPr sz="1100" b="0" i="0" u="none" dirty="0" err="1">
                <a:solidFill>
                  <a:srgbClr val="E2E8F0"/>
                </a:solidFill>
                <a:latin typeface="Plus Jakarta Sans"/>
              </a:rPr>
              <a:t>immediata</a:t>
            </a:r>
            <a:r>
              <a:rPr sz="1100" b="0" i="0" u="none" dirty="0">
                <a:solidFill>
                  <a:srgbClr val="E2E8F0"/>
                </a:solidFill>
                <a:latin typeface="Plus Jakarta Sans"/>
              </a:rPr>
              <a:t> senza </a:t>
            </a:r>
            <a:r>
              <a:rPr sz="1100" b="0" i="0" u="none" dirty="0" err="1">
                <a:solidFill>
                  <a:srgbClr val="E2E8F0"/>
                </a:solidFill>
                <a:latin typeface="Plus Jakarta Sans"/>
              </a:rPr>
              <a:t>indugio</a:t>
            </a:r>
            <a:r>
              <a:rPr sz="1100" b="0" i="0" u="none" dirty="0">
                <a:solidFill>
                  <a:srgbClr val="E2E8F0"/>
                </a:solidFill>
                <a:latin typeface="Plus Jakarta Sans"/>
              </a:rPr>
              <a:t> </a:t>
            </a:r>
            <a:r>
              <a:rPr sz="1100" b="0" i="0" u="none" dirty="0" err="1">
                <a:solidFill>
                  <a:srgbClr val="E2E8F0"/>
                </a:solidFill>
                <a:latin typeface="Plus Jakarta Sans"/>
              </a:rPr>
              <a:t>radiologico</a:t>
            </a:r>
            <a:r>
              <a:rPr sz="1100" b="0" i="0" u="none" dirty="0">
                <a:solidFill>
                  <a:srgbClr val="E2E8F0"/>
                </a:solidFill>
                <a:latin typeface="Plus Jakarta Sans"/>
              </a:rPr>
              <a:t>.</a:t>
            </a:r>
          </a:p>
        </p:txBody>
      </p:sp>
      <p:pic>
        <p:nvPicPr>
          <p:cNvPr id="24" name="Immagine 23">
            <a:extLst>
              <a:ext uri="{FF2B5EF4-FFF2-40B4-BE49-F238E27FC236}">
                <a16:creationId xmlns:a16="http://schemas.microsoft.com/office/drawing/2014/main" id="{D5EE8E97-6FE9-00EA-58D4-E0B5486E2A04}"/>
              </a:ext>
            </a:extLst>
          </p:cNvPr>
          <p:cNvPicPr>
            <a:picLocks noChangeAspect="1"/>
          </p:cNvPicPr>
          <p:nvPr/>
        </p:nvPicPr>
        <p:blipFill>
          <a:blip r:embed="rId7"/>
          <a:stretch>
            <a:fillRect/>
          </a:stretch>
        </p:blipFill>
        <p:spPr>
          <a:xfrm>
            <a:off x="758841" y="1897905"/>
            <a:ext cx="4370530" cy="3169468"/>
          </a:xfrm>
          <a:prstGeom prst="rect">
            <a:avLst/>
          </a:prstGeom>
        </p:spPr>
      </p:pic>
      <p:pic>
        <p:nvPicPr>
          <p:cNvPr id="25" name="Immagine 24" descr="GE HEALTHCARE Visipaque Iodixanol, 320 mg">
            <a:extLst>
              <a:ext uri="{FF2B5EF4-FFF2-40B4-BE49-F238E27FC236}">
                <a16:creationId xmlns:a16="http://schemas.microsoft.com/office/drawing/2014/main" id="{AD28863E-CA51-0AA9-18D7-EAA367FA9578}"/>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7400" b="93100" l="9945" r="89687">
                        <a14:foregroundMark x1="46961" y1="18100" x2="46961" y2="18100"/>
                        <a14:foregroundMark x1="24862" y1="30500" x2="33149" y2="11900"/>
                        <a14:foregroundMark x1="33149" y1="11900" x2="49724" y2="7800"/>
                        <a14:foregroundMark x1="49724" y1="7800" x2="65378" y2="11100"/>
                        <a14:foregroundMark x1="65378" y1="11100" x2="61326" y2="30200"/>
                        <a14:foregroundMark x1="69245" y1="7400" x2="70166" y2="10600"/>
                        <a14:foregroundMark x1="65746" y1="7400" x2="68324" y2="7700"/>
                        <a14:foregroundMark x1="16943" y1="74600" x2="21915" y2="84500"/>
                        <a14:foregroundMark x1="21915" y1="84500" x2="60221" y2="85100"/>
                        <a14:foregroundMark x1="60221" y1="85100" x2="79190" y2="80800"/>
                        <a14:foregroundMark x1="79190" y1="80800" x2="78453" y2="90200"/>
                        <a14:foregroundMark x1="78453" y1="90200" x2="62615" y2="93400"/>
                        <a14:foregroundMark x1="62615" y1="93400" x2="42541" y2="93100"/>
                        <a14:foregroundMark x1="42541" y1="93100" x2="24862" y2="88700"/>
                        <a14:foregroundMark x1="24862" y1="88700" x2="20442" y2="84300"/>
                      </a14:backgroundRemoval>
                    </a14:imgEffect>
                  </a14:imgLayer>
                </a14:imgProps>
              </a:ext>
            </a:extLst>
          </a:blip>
          <a:stretch>
            <a:fillRect/>
          </a:stretch>
        </p:blipFill>
        <p:spPr>
          <a:xfrm>
            <a:off x="3850769" y="3373755"/>
            <a:ext cx="1466642" cy="2700998"/>
          </a:xfrm>
          <a:prstGeom prst="rect">
            <a:avLst/>
          </a:prstGeom>
        </p:spPr>
      </p:pic>
    </p:spTree>
    <p:extLst>
      <p:ext uri="{BB962C8B-B14F-4D97-AF65-F5344CB8AC3E}">
        <p14:creationId xmlns:p14="http://schemas.microsoft.com/office/powerpoint/2010/main" val="2561761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dissolve">
                                      <p:cBhvr>
                                        <p:cTn id="47" dur="500"/>
                                        <p:tgtEl>
                                          <p:spTgt spid="8"/>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dissolve">
                                      <p:cBhvr>
                                        <p:cTn id="50" dur="500"/>
                                        <p:tgtEl>
                                          <p:spTgt spid="23"/>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dissolve">
                                      <p:cBhvr>
                                        <p:cTn id="5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5" grpId="0"/>
      <p:bldP spid="17" grpId="0"/>
      <p:bldP spid="18" grpId="0"/>
      <p:bldP spid="19" grpId="0"/>
      <p:bldP spid="20" grpId="0"/>
      <p:bldP spid="21"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D6295435-276B-2E9F-08F6-97E70C525A5F}"/>
              </a:ext>
            </a:extLst>
          </p:cNvPr>
          <p:cNvPicPr>
            <a:picLocks noChangeAspect="1"/>
          </p:cNvPicPr>
          <p:nvPr/>
        </p:nvPicPr>
        <p:blipFill>
          <a:blip r:embed="rId2">
            <a:alphaModFix amt="52000"/>
            <a:extLst>
              <a:ext uri="{BEBA8EAE-BF5A-486C-A8C5-ECC9F3942E4B}">
                <a14:imgProps xmlns:a14="http://schemas.microsoft.com/office/drawing/2010/main">
                  <a14:imgLayer r:embed="rId3">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158CA21E-A472-7B48-4610-7E21B267EA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AC330E70-502D-66C2-7A4A-8025343DC640}"/>
              </a:ext>
            </a:extLst>
          </p:cNvPr>
          <p:cNvPicPr>
            <a:picLocks noChangeAspect="1"/>
          </p:cNvPicPr>
          <p:nvPr/>
        </p:nvPicPr>
        <p:blipFill>
          <a:blip r:embed="rId5">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64FD9C14-8AB5-1D53-F7F1-4A2510F64B07}"/>
              </a:ext>
            </a:extLst>
          </p:cNvPr>
          <p:cNvSpPr txBox="1"/>
          <p:nvPr/>
        </p:nvSpPr>
        <p:spPr>
          <a:xfrm>
            <a:off x="11762986" y="6488667"/>
            <a:ext cx="418704" cy="369332"/>
          </a:xfrm>
          <a:prstGeom prst="rect">
            <a:avLst/>
          </a:prstGeom>
          <a:noFill/>
        </p:spPr>
        <p:txBody>
          <a:bodyPr wrap="none" rtlCol="0">
            <a:spAutoFit/>
          </a:bodyPr>
          <a:lstStyle/>
          <a:p>
            <a:r>
              <a:rPr lang="it-IT" dirty="0"/>
              <a:t>13</a:t>
            </a:r>
          </a:p>
        </p:txBody>
      </p:sp>
      <p:sp>
        <p:nvSpPr>
          <p:cNvPr id="6" name="Titolo 2">
            <a:extLst>
              <a:ext uri="{FF2B5EF4-FFF2-40B4-BE49-F238E27FC236}">
                <a16:creationId xmlns:a16="http://schemas.microsoft.com/office/drawing/2014/main" id="{1E7D7DB9-69DA-7327-4A96-E80F0220C4A3}"/>
              </a:ext>
            </a:extLst>
          </p:cNvPr>
          <p:cNvSpPr txBox="1">
            <a:spLocks/>
          </p:cNvSpPr>
          <p:nvPr/>
        </p:nvSpPr>
        <p:spPr>
          <a:xfrm>
            <a:off x="127328" y="510573"/>
            <a:ext cx="7030556"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rPr>
              <a:t>LEAK ANASTOMOTICO</a:t>
            </a:r>
            <a:endParaRPr lang="it-IT" sz="4400" dirty="0">
              <a:solidFill>
                <a:schemeClr val="tx1"/>
              </a:solidFill>
            </a:endParaRPr>
          </a:p>
        </p:txBody>
      </p:sp>
      <p:pic>
        <p:nvPicPr>
          <p:cNvPr id="7" name="Immagine 6">
            <a:extLst>
              <a:ext uri="{FF2B5EF4-FFF2-40B4-BE49-F238E27FC236}">
                <a16:creationId xmlns:a16="http://schemas.microsoft.com/office/drawing/2014/main" id="{F60D35BA-FCBB-4BB7-E7F7-6EB987396FB2}"/>
              </a:ext>
            </a:extLst>
          </p:cNvPr>
          <p:cNvPicPr>
            <a:picLocks noChangeAspect="1"/>
          </p:cNvPicPr>
          <p:nvPr/>
        </p:nvPicPr>
        <p:blipFill>
          <a:blip r:embed="rId6"/>
          <a:stretch>
            <a:fillRect/>
          </a:stretch>
        </p:blipFill>
        <p:spPr>
          <a:xfrm>
            <a:off x="951463" y="2700998"/>
            <a:ext cx="10289073" cy="2264684"/>
          </a:xfrm>
          <a:prstGeom prst="rect">
            <a:avLst/>
          </a:prstGeom>
        </p:spPr>
      </p:pic>
    </p:spTree>
    <p:extLst>
      <p:ext uri="{BB962C8B-B14F-4D97-AF65-F5344CB8AC3E}">
        <p14:creationId xmlns:p14="http://schemas.microsoft.com/office/powerpoint/2010/main" val="33835303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3E55DD09-7A7B-CCD2-94AE-0F1C04735AB4}"/>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A421D348-FFE1-4FD3-E8A5-73BA87FD60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8E06B8B9-52A1-73D8-51F7-36759B4062BD}"/>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3EF0F276-4A71-1E6D-04D2-5D75CC875E0D}"/>
              </a:ext>
            </a:extLst>
          </p:cNvPr>
          <p:cNvSpPr txBox="1"/>
          <p:nvPr/>
        </p:nvSpPr>
        <p:spPr>
          <a:xfrm>
            <a:off x="11762986" y="6488667"/>
            <a:ext cx="418704" cy="369332"/>
          </a:xfrm>
          <a:prstGeom prst="rect">
            <a:avLst/>
          </a:prstGeom>
          <a:noFill/>
        </p:spPr>
        <p:txBody>
          <a:bodyPr wrap="none" rtlCol="0">
            <a:spAutoFit/>
          </a:bodyPr>
          <a:lstStyle/>
          <a:p>
            <a:r>
              <a:rPr lang="it-IT" dirty="0"/>
              <a:t>12</a:t>
            </a:r>
          </a:p>
        </p:txBody>
      </p:sp>
      <p:sp>
        <p:nvSpPr>
          <p:cNvPr id="6" name="Titolo 2">
            <a:extLst>
              <a:ext uri="{FF2B5EF4-FFF2-40B4-BE49-F238E27FC236}">
                <a16:creationId xmlns:a16="http://schemas.microsoft.com/office/drawing/2014/main" id="{45FA8199-2427-4C64-FF25-21C437DE057C}"/>
              </a:ext>
            </a:extLst>
          </p:cNvPr>
          <p:cNvSpPr txBox="1">
            <a:spLocks/>
          </p:cNvSpPr>
          <p:nvPr/>
        </p:nvSpPr>
        <p:spPr>
          <a:xfrm>
            <a:off x="127328" y="510573"/>
            <a:ext cx="7030556"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rPr>
              <a:t>SOURCE CONTROL</a:t>
            </a:r>
            <a:endParaRPr lang="it-IT" sz="4400" dirty="0">
              <a:solidFill>
                <a:schemeClr val="tx1"/>
              </a:solidFill>
            </a:endParaRPr>
          </a:p>
        </p:txBody>
      </p:sp>
      <p:sp>
        <p:nvSpPr>
          <p:cNvPr id="7" name="Rounded Rectangle 2">
            <a:extLst>
              <a:ext uri="{FF2B5EF4-FFF2-40B4-BE49-F238E27FC236}">
                <a16:creationId xmlns:a16="http://schemas.microsoft.com/office/drawing/2014/main" id="{0AF10D5D-49C3-ED54-1BBC-F0B134420895}"/>
              </a:ext>
            </a:extLst>
          </p:cNvPr>
          <p:cNvSpPr/>
          <p:nvPr/>
        </p:nvSpPr>
        <p:spPr>
          <a:xfrm>
            <a:off x="571500" y="2244179"/>
            <a:ext cx="2619375" cy="2544663"/>
          </a:xfrm>
          <a:prstGeom prst="roundRect">
            <a:avLst>
              <a:gd name="adj" fmla="val 449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8" name="Rounded Rectangle 3">
            <a:extLst>
              <a:ext uri="{FF2B5EF4-FFF2-40B4-BE49-F238E27FC236}">
                <a16:creationId xmlns:a16="http://schemas.microsoft.com/office/drawing/2014/main" id="{DE9130E9-3ADD-9159-0576-6728A4943C91}"/>
              </a:ext>
            </a:extLst>
          </p:cNvPr>
          <p:cNvSpPr/>
          <p:nvPr/>
        </p:nvSpPr>
        <p:spPr>
          <a:xfrm>
            <a:off x="3381375" y="2244179"/>
            <a:ext cx="2619375" cy="2544663"/>
          </a:xfrm>
          <a:prstGeom prst="roundRect">
            <a:avLst>
              <a:gd name="adj" fmla="val 449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9" name="Rounded Rectangle 4">
            <a:extLst>
              <a:ext uri="{FF2B5EF4-FFF2-40B4-BE49-F238E27FC236}">
                <a16:creationId xmlns:a16="http://schemas.microsoft.com/office/drawing/2014/main" id="{6DDBFBE6-C2B8-3AD2-A760-8D666ECB8F97}"/>
              </a:ext>
            </a:extLst>
          </p:cNvPr>
          <p:cNvSpPr/>
          <p:nvPr/>
        </p:nvSpPr>
        <p:spPr>
          <a:xfrm>
            <a:off x="6191250" y="2244179"/>
            <a:ext cx="2619375" cy="2544663"/>
          </a:xfrm>
          <a:prstGeom prst="roundRect">
            <a:avLst>
              <a:gd name="adj" fmla="val 449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10" name="Rounded Rectangle 5">
            <a:extLst>
              <a:ext uri="{FF2B5EF4-FFF2-40B4-BE49-F238E27FC236}">
                <a16:creationId xmlns:a16="http://schemas.microsoft.com/office/drawing/2014/main" id="{442122E1-6591-BD5E-43CF-48FF119269F1}"/>
              </a:ext>
            </a:extLst>
          </p:cNvPr>
          <p:cNvSpPr/>
          <p:nvPr/>
        </p:nvSpPr>
        <p:spPr>
          <a:xfrm>
            <a:off x="9001125" y="2244179"/>
            <a:ext cx="2619375" cy="2544663"/>
          </a:xfrm>
          <a:prstGeom prst="roundRect">
            <a:avLst>
              <a:gd name="adj" fmla="val 449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11" name="Rounded Rectangle 7">
            <a:extLst>
              <a:ext uri="{FF2B5EF4-FFF2-40B4-BE49-F238E27FC236}">
                <a16:creationId xmlns:a16="http://schemas.microsoft.com/office/drawing/2014/main" id="{7E19BC40-A578-9F66-9F7A-BD3F436BB2F8}"/>
              </a:ext>
            </a:extLst>
          </p:cNvPr>
          <p:cNvSpPr/>
          <p:nvPr/>
        </p:nvSpPr>
        <p:spPr>
          <a:xfrm>
            <a:off x="771525" y="2463254"/>
            <a:ext cx="1466850" cy="200025"/>
          </a:xfrm>
          <a:prstGeom prst="roundRect">
            <a:avLst>
              <a:gd name="adj" fmla="val 19047"/>
            </a:avLst>
          </a:prstGeom>
          <a:solidFill>
            <a:srgbClr val="FEE2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12" name="Rounded Rectangle 8">
            <a:extLst>
              <a:ext uri="{FF2B5EF4-FFF2-40B4-BE49-F238E27FC236}">
                <a16:creationId xmlns:a16="http://schemas.microsoft.com/office/drawing/2014/main" id="{2F8CD9EE-4DC8-4383-D18F-C56910793FEC}"/>
              </a:ext>
            </a:extLst>
          </p:cNvPr>
          <p:cNvSpPr/>
          <p:nvPr/>
        </p:nvSpPr>
        <p:spPr>
          <a:xfrm>
            <a:off x="3581400" y="2463254"/>
            <a:ext cx="1409700" cy="200025"/>
          </a:xfrm>
          <a:prstGeom prst="roundRect">
            <a:avLst>
              <a:gd name="adj" fmla="val 19047"/>
            </a:avLst>
          </a:prstGeom>
          <a:solidFill>
            <a:srgbClr val="E0F2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13" name="Rounded Rectangle 9">
            <a:extLst>
              <a:ext uri="{FF2B5EF4-FFF2-40B4-BE49-F238E27FC236}">
                <a16:creationId xmlns:a16="http://schemas.microsoft.com/office/drawing/2014/main" id="{C9B5D72F-740E-8097-9F7E-B96EA7DC60CA}"/>
              </a:ext>
            </a:extLst>
          </p:cNvPr>
          <p:cNvSpPr/>
          <p:nvPr/>
        </p:nvSpPr>
        <p:spPr>
          <a:xfrm>
            <a:off x="6391275" y="2463254"/>
            <a:ext cx="1419225" cy="200025"/>
          </a:xfrm>
          <a:prstGeom prst="roundRect">
            <a:avLst>
              <a:gd name="adj" fmla="val 19047"/>
            </a:avLst>
          </a:prstGeom>
          <a:solidFill>
            <a:srgbClr val="EDE9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14" name="Rounded Rectangle 10">
            <a:extLst>
              <a:ext uri="{FF2B5EF4-FFF2-40B4-BE49-F238E27FC236}">
                <a16:creationId xmlns:a16="http://schemas.microsoft.com/office/drawing/2014/main" id="{C468779C-C466-9F2F-543D-BB4B8BB90C08}"/>
              </a:ext>
            </a:extLst>
          </p:cNvPr>
          <p:cNvSpPr/>
          <p:nvPr/>
        </p:nvSpPr>
        <p:spPr>
          <a:xfrm>
            <a:off x="9201150" y="2463254"/>
            <a:ext cx="1933575" cy="200025"/>
          </a:xfrm>
          <a:prstGeom prst="roundRect">
            <a:avLst>
              <a:gd name="adj" fmla="val 19047"/>
            </a:avLst>
          </a:prstGeom>
          <a:solidFill>
            <a:srgbClr val="FEF3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A7F0193E-12C2-71AB-1E83-FD1B2DC943C1}"/>
              </a:ext>
            </a:extLst>
          </p:cNvPr>
          <p:cNvSpPr txBox="1"/>
          <p:nvPr/>
        </p:nvSpPr>
        <p:spPr>
          <a:xfrm>
            <a:off x="771525" y="4436417"/>
            <a:ext cx="1843453" cy="169277"/>
          </a:xfrm>
          <a:prstGeom prst="rect">
            <a:avLst/>
          </a:prstGeom>
          <a:noFill/>
        </p:spPr>
        <p:txBody>
          <a:bodyPr wrap="none" lIns="0" tIns="0" rIns="0" bIns="0" anchor="t">
            <a:spAutoFit/>
          </a:bodyPr>
          <a:lstStyle/>
          <a:p>
            <a:pPr algn="l"/>
            <a:r>
              <a:rPr sz="1100" b="1" i="0" u="none">
                <a:solidFill>
                  <a:srgbClr val="DC2626"/>
                </a:solidFill>
                <a:latin typeface="Calibri" panose="020F0502020204030204" pitchFamily="34" charset="0"/>
                <a:cs typeface="Calibri" panose="020F0502020204030204" pitchFamily="34" charset="0"/>
              </a:rPr>
              <a:t>Intervento salvavita immediato</a:t>
            </a:r>
          </a:p>
        </p:txBody>
      </p:sp>
      <p:sp>
        <p:nvSpPr>
          <p:cNvPr id="16" name="TextBox 15">
            <a:extLst>
              <a:ext uri="{FF2B5EF4-FFF2-40B4-BE49-F238E27FC236}">
                <a16:creationId xmlns:a16="http://schemas.microsoft.com/office/drawing/2014/main" id="{1FC1A5A7-1972-9093-5F31-F043C21D1F76}"/>
              </a:ext>
            </a:extLst>
          </p:cNvPr>
          <p:cNvSpPr txBox="1"/>
          <p:nvPr/>
        </p:nvSpPr>
        <p:spPr>
          <a:xfrm>
            <a:off x="3581400" y="4436417"/>
            <a:ext cx="1678345" cy="169277"/>
          </a:xfrm>
          <a:prstGeom prst="rect">
            <a:avLst/>
          </a:prstGeom>
          <a:noFill/>
        </p:spPr>
        <p:txBody>
          <a:bodyPr wrap="none" lIns="0" tIns="0" rIns="0" bIns="0" anchor="t">
            <a:spAutoFit/>
          </a:bodyPr>
          <a:lstStyle/>
          <a:p>
            <a:pPr algn="l"/>
            <a:r>
              <a:rPr sz="1100" b="1" i="0" u="none">
                <a:solidFill>
                  <a:srgbClr val="0284C7"/>
                </a:solidFill>
                <a:latin typeface="Calibri" panose="020F0502020204030204" pitchFamily="34" charset="0"/>
                <a:cs typeface="Calibri" panose="020F0502020204030204" pitchFamily="34" charset="0"/>
              </a:rPr>
              <a:t>Sostituisce i drenaggi esterni</a:t>
            </a:r>
          </a:p>
        </p:txBody>
      </p:sp>
      <p:sp>
        <p:nvSpPr>
          <p:cNvPr id="17" name="TextBox 16">
            <a:extLst>
              <a:ext uri="{FF2B5EF4-FFF2-40B4-BE49-F238E27FC236}">
                <a16:creationId xmlns:a16="http://schemas.microsoft.com/office/drawing/2014/main" id="{9EA59E90-C342-497C-8814-58816BC2F0D8}"/>
              </a:ext>
            </a:extLst>
          </p:cNvPr>
          <p:cNvSpPr txBox="1"/>
          <p:nvPr/>
        </p:nvSpPr>
        <p:spPr>
          <a:xfrm>
            <a:off x="6391275" y="4436417"/>
            <a:ext cx="1772921" cy="169277"/>
          </a:xfrm>
          <a:prstGeom prst="rect">
            <a:avLst/>
          </a:prstGeom>
          <a:noFill/>
        </p:spPr>
        <p:txBody>
          <a:bodyPr wrap="none" lIns="0" tIns="0" rIns="0" bIns="0" anchor="t">
            <a:spAutoFit/>
          </a:bodyPr>
          <a:lstStyle/>
          <a:p>
            <a:pPr algn="l"/>
            <a:r>
              <a:rPr sz="1100" b="1" i="0" u="none">
                <a:solidFill>
                  <a:srgbClr val="7C3AED"/>
                </a:solidFill>
                <a:latin typeface="Calibri" panose="020F0502020204030204" pitchFamily="34" charset="0"/>
                <a:cs typeface="Calibri" panose="020F0502020204030204" pitchFamily="34" charset="0"/>
              </a:rPr>
              <a:t>Cambio sponge ogni 3-5 giorni</a:t>
            </a:r>
          </a:p>
        </p:txBody>
      </p:sp>
      <p:sp>
        <p:nvSpPr>
          <p:cNvPr id="18" name="TextBox 17">
            <a:extLst>
              <a:ext uri="{FF2B5EF4-FFF2-40B4-BE49-F238E27FC236}">
                <a16:creationId xmlns:a16="http://schemas.microsoft.com/office/drawing/2014/main" id="{889D8AF0-F08F-59FC-4F6C-C48C69340AF2}"/>
              </a:ext>
            </a:extLst>
          </p:cNvPr>
          <p:cNvSpPr txBox="1"/>
          <p:nvPr/>
        </p:nvSpPr>
        <p:spPr>
          <a:xfrm>
            <a:off x="9201150" y="4436417"/>
            <a:ext cx="1588576" cy="169277"/>
          </a:xfrm>
          <a:prstGeom prst="rect">
            <a:avLst/>
          </a:prstGeom>
          <a:noFill/>
        </p:spPr>
        <p:txBody>
          <a:bodyPr wrap="none" lIns="0" tIns="0" rIns="0" bIns="0" anchor="t">
            <a:spAutoFit/>
          </a:bodyPr>
          <a:lstStyle/>
          <a:p>
            <a:pPr algn="l"/>
            <a:r>
              <a:rPr sz="1100" b="1" i="0" u="none">
                <a:solidFill>
                  <a:srgbClr val="D97706"/>
                </a:solidFill>
                <a:latin typeface="Calibri" panose="020F0502020204030204" pitchFamily="34" charset="0"/>
                <a:cs typeface="Calibri" panose="020F0502020204030204" pitchFamily="34" charset="0"/>
              </a:rPr>
              <a:t>Source control mininvasivo</a:t>
            </a:r>
          </a:p>
        </p:txBody>
      </p:sp>
      <p:sp>
        <p:nvSpPr>
          <p:cNvPr id="19" name="TextBox 18">
            <a:extLst>
              <a:ext uri="{FF2B5EF4-FFF2-40B4-BE49-F238E27FC236}">
                <a16:creationId xmlns:a16="http://schemas.microsoft.com/office/drawing/2014/main" id="{E583121D-2DF5-904A-7709-4AD0AE799DE2}"/>
              </a:ext>
            </a:extLst>
          </p:cNvPr>
          <p:cNvSpPr txBox="1"/>
          <p:nvPr/>
        </p:nvSpPr>
        <p:spPr>
          <a:xfrm>
            <a:off x="847725" y="2491829"/>
            <a:ext cx="1409700" cy="169277"/>
          </a:xfrm>
          <a:prstGeom prst="rect">
            <a:avLst/>
          </a:prstGeom>
          <a:noFill/>
        </p:spPr>
        <p:txBody>
          <a:bodyPr wrap="square" lIns="0" tIns="0" rIns="0" bIns="0" anchor="t">
            <a:spAutoFit/>
          </a:bodyPr>
          <a:lstStyle/>
          <a:p>
            <a:pPr algn="l"/>
            <a:r>
              <a:rPr sz="1100" b="1" i="0" u="none">
                <a:solidFill>
                  <a:srgbClr val="DC2626"/>
                </a:solidFill>
                <a:latin typeface="Calibri" panose="020F0502020204030204" pitchFamily="34" charset="0"/>
                <a:cs typeface="Calibri" panose="020F0502020204030204" pitchFamily="34" charset="0"/>
              </a:rPr>
              <a:t>URGENZA CHIRURGICA</a:t>
            </a:r>
          </a:p>
        </p:txBody>
      </p:sp>
      <p:sp>
        <p:nvSpPr>
          <p:cNvPr id="20" name="TextBox 19">
            <a:extLst>
              <a:ext uri="{FF2B5EF4-FFF2-40B4-BE49-F238E27FC236}">
                <a16:creationId xmlns:a16="http://schemas.microsoft.com/office/drawing/2014/main" id="{B66275F1-F96C-81CA-3BDD-369EE8B00BFD}"/>
              </a:ext>
            </a:extLst>
          </p:cNvPr>
          <p:cNvSpPr txBox="1"/>
          <p:nvPr/>
        </p:nvSpPr>
        <p:spPr>
          <a:xfrm>
            <a:off x="771525" y="2739479"/>
            <a:ext cx="1566776" cy="276999"/>
          </a:xfrm>
          <a:prstGeom prst="rect">
            <a:avLst/>
          </a:prstGeom>
          <a:noFill/>
        </p:spPr>
        <p:txBody>
          <a:bodyPr wrap="none" lIns="0" tIns="0" rIns="0" bIns="0" anchor="t">
            <a:spAutoFit/>
          </a:bodyPr>
          <a:lstStyle/>
          <a:p>
            <a:pPr algn="l"/>
            <a:r>
              <a:rPr b="1" i="0" u="none">
                <a:solidFill>
                  <a:srgbClr val="0F172A"/>
                </a:solidFill>
                <a:latin typeface="Calibri" panose="020F0502020204030204" pitchFamily="34" charset="0"/>
                <a:cs typeface="Calibri" panose="020F0502020204030204" pitchFamily="34" charset="0"/>
              </a:rPr>
              <a:t>Re-Laparoscopia</a:t>
            </a:r>
          </a:p>
        </p:txBody>
      </p:sp>
      <p:sp>
        <p:nvSpPr>
          <p:cNvPr id="21" name="TextBox 20">
            <a:extLst>
              <a:ext uri="{FF2B5EF4-FFF2-40B4-BE49-F238E27FC236}">
                <a16:creationId xmlns:a16="http://schemas.microsoft.com/office/drawing/2014/main" id="{AD4E29F6-1209-B48A-06AC-265206A7D99D}"/>
              </a:ext>
            </a:extLst>
          </p:cNvPr>
          <p:cNvSpPr txBox="1"/>
          <p:nvPr/>
        </p:nvSpPr>
        <p:spPr>
          <a:xfrm>
            <a:off x="771525" y="3015704"/>
            <a:ext cx="2314575" cy="1346522"/>
          </a:xfrm>
          <a:prstGeom prst="rect">
            <a:avLst/>
          </a:prstGeom>
          <a:noFill/>
        </p:spPr>
        <p:txBody>
          <a:bodyPr wrap="square" lIns="0" tIns="0" rIns="0" bIns="0" anchor="t">
            <a:spAutoFit/>
          </a:bodyPr>
          <a:lstStyle/>
          <a:p>
            <a:pPr algn="l">
              <a:lnSpc>
                <a:spcPts val="1470"/>
              </a:lnSpc>
            </a:pPr>
            <a:r>
              <a:rPr sz="1400" b="1" i="0" u="none">
                <a:solidFill>
                  <a:srgbClr val="475569"/>
                </a:solidFill>
                <a:latin typeface="Calibri" panose="020F0502020204030204" pitchFamily="34" charset="0"/>
                <a:cs typeface="Calibri" panose="020F0502020204030204" pitchFamily="34" charset="0"/>
              </a:rPr>
              <a:t>Indicazione:</a:t>
            </a:r>
            <a:r>
              <a:rPr sz="1400" b="0" i="0" u="none">
                <a:solidFill>
                  <a:srgbClr val="475569"/>
                </a:solidFill>
                <a:latin typeface="Calibri" panose="020F0502020204030204" pitchFamily="34" charset="0"/>
                <a:cs typeface="Calibri" panose="020F0502020204030204" pitchFamily="34" charset="0"/>
              </a:rPr>
              <a:t> Shock settico, instabilità emodinamica o peritonite diffusa.</a:t>
            </a:r>
            <a:r>
              <a:rPr sz="2800">
                <a:latin typeface="Calibri" panose="020F0502020204030204" pitchFamily="34" charset="0"/>
                <a:cs typeface="Calibri" panose="020F0502020204030204" pitchFamily="34" charset="0"/>
              </a:rPr>
              <a:t>
</a:t>
            </a:r>
            <a:r>
              <a:rPr sz="1400" b="1" i="0" u="none">
                <a:solidFill>
                  <a:srgbClr val="475569"/>
                </a:solidFill>
                <a:latin typeface="Calibri" panose="020F0502020204030204" pitchFamily="34" charset="0"/>
                <a:cs typeface="Calibri" panose="020F0502020204030204" pitchFamily="34" charset="0"/>
              </a:rPr>
              <a:t>Azione:</a:t>
            </a:r>
            <a:r>
              <a:rPr sz="1400" b="0" i="0" u="none">
                <a:solidFill>
                  <a:srgbClr val="475569"/>
                </a:solidFill>
                <a:latin typeface="Calibri" panose="020F0502020204030204" pitchFamily="34" charset="0"/>
                <a:cs typeface="Calibri" panose="020F0502020204030204" pitchFamily="34" charset="0"/>
              </a:rPr>
              <a:t> Toilette peritoneale radicale e drenaggi a caduta. Evitare risuture su tessuti friabili edematosi.</a:t>
            </a:r>
          </a:p>
        </p:txBody>
      </p:sp>
      <p:sp>
        <p:nvSpPr>
          <p:cNvPr id="22" name="TextBox 21">
            <a:extLst>
              <a:ext uri="{FF2B5EF4-FFF2-40B4-BE49-F238E27FC236}">
                <a16:creationId xmlns:a16="http://schemas.microsoft.com/office/drawing/2014/main" id="{719D2905-B21D-5547-489E-A01A7EB089B4}"/>
              </a:ext>
            </a:extLst>
          </p:cNvPr>
          <p:cNvSpPr txBox="1"/>
          <p:nvPr/>
        </p:nvSpPr>
        <p:spPr>
          <a:xfrm>
            <a:off x="3657600" y="2491829"/>
            <a:ext cx="1352550" cy="169277"/>
          </a:xfrm>
          <a:prstGeom prst="rect">
            <a:avLst/>
          </a:prstGeom>
          <a:noFill/>
        </p:spPr>
        <p:txBody>
          <a:bodyPr wrap="square" lIns="0" tIns="0" rIns="0" bIns="0" anchor="t">
            <a:spAutoFit/>
          </a:bodyPr>
          <a:lstStyle/>
          <a:p>
            <a:pPr algn="l"/>
            <a:r>
              <a:rPr sz="1100" b="1" i="0" u="none">
                <a:solidFill>
                  <a:srgbClr val="0284C7"/>
                </a:solidFill>
                <a:latin typeface="Calibri" panose="020F0502020204030204" pitchFamily="34" charset="0"/>
                <a:cs typeface="Calibri" panose="020F0502020204030204" pitchFamily="34" charset="0"/>
              </a:rPr>
              <a:t>DRENAGGIO INTERNO</a:t>
            </a:r>
          </a:p>
        </p:txBody>
      </p:sp>
      <p:sp>
        <p:nvSpPr>
          <p:cNvPr id="23" name="TextBox 22">
            <a:extLst>
              <a:ext uri="{FF2B5EF4-FFF2-40B4-BE49-F238E27FC236}">
                <a16:creationId xmlns:a16="http://schemas.microsoft.com/office/drawing/2014/main" id="{EAFDFAC2-059F-5C27-403C-3C62AC1DFB74}"/>
              </a:ext>
            </a:extLst>
          </p:cNvPr>
          <p:cNvSpPr txBox="1"/>
          <p:nvPr/>
        </p:nvSpPr>
        <p:spPr>
          <a:xfrm>
            <a:off x="3581400" y="2739479"/>
            <a:ext cx="1895519" cy="276999"/>
          </a:xfrm>
          <a:prstGeom prst="rect">
            <a:avLst/>
          </a:prstGeom>
          <a:noFill/>
        </p:spPr>
        <p:txBody>
          <a:bodyPr wrap="none" lIns="0" tIns="0" rIns="0" bIns="0" anchor="t">
            <a:spAutoFit/>
          </a:bodyPr>
          <a:lstStyle/>
          <a:p>
            <a:pPr algn="l"/>
            <a:r>
              <a:rPr b="1" i="0" u="none">
                <a:solidFill>
                  <a:srgbClr val="0F172A"/>
                </a:solidFill>
                <a:latin typeface="Calibri" panose="020F0502020204030204" pitchFamily="34" charset="0"/>
                <a:cs typeface="Calibri" panose="020F0502020204030204" pitchFamily="34" charset="0"/>
              </a:rPr>
              <a:t>Stent Doppio Pigtail</a:t>
            </a:r>
          </a:p>
        </p:txBody>
      </p:sp>
      <p:sp>
        <p:nvSpPr>
          <p:cNvPr id="24" name="TextBox 23">
            <a:extLst>
              <a:ext uri="{FF2B5EF4-FFF2-40B4-BE49-F238E27FC236}">
                <a16:creationId xmlns:a16="http://schemas.microsoft.com/office/drawing/2014/main" id="{827AC379-3F59-C56A-459E-CC6B4FCA3D21}"/>
              </a:ext>
            </a:extLst>
          </p:cNvPr>
          <p:cNvSpPr txBox="1"/>
          <p:nvPr/>
        </p:nvSpPr>
        <p:spPr>
          <a:xfrm>
            <a:off x="3581400" y="3015704"/>
            <a:ext cx="2314575" cy="1154162"/>
          </a:xfrm>
          <a:prstGeom prst="rect">
            <a:avLst/>
          </a:prstGeom>
          <a:noFill/>
        </p:spPr>
        <p:txBody>
          <a:bodyPr wrap="square" lIns="0" tIns="0" rIns="0" bIns="0" anchor="t">
            <a:spAutoFit/>
          </a:bodyPr>
          <a:lstStyle/>
          <a:p>
            <a:pPr algn="l">
              <a:lnSpc>
                <a:spcPts val="1470"/>
              </a:lnSpc>
            </a:pPr>
            <a:r>
              <a:rPr sz="1400" b="1" i="0" u="none">
                <a:solidFill>
                  <a:srgbClr val="475569"/>
                </a:solidFill>
                <a:latin typeface="Calibri" panose="020F0502020204030204" pitchFamily="34" charset="0"/>
                <a:cs typeface="Calibri" panose="020F0502020204030204" pitchFamily="34" charset="0"/>
              </a:rPr>
              <a:t>Indicazione:</a:t>
            </a:r>
            <a:r>
              <a:rPr sz="1400" b="0" i="0" u="none">
                <a:solidFill>
                  <a:srgbClr val="475569"/>
                </a:solidFill>
                <a:latin typeface="Calibri" panose="020F0502020204030204" pitchFamily="34" charset="0"/>
                <a:cs typeface="Calibri" panose="020F0502020204030204" pitchFamily="34" charset="0"/>
              </a:rPr>
              <a:t> Fistola cronica o cavità con paziente stabile.</a:t>
            </a:r>
            <a:r>
              <a:rPr sz="2800">
                <a:latin typeface="Calibri" panose="020F0502020204030204" pitchFamily="34" charset="0"/>
                <a:cs typeface="Calibri" panose="020F0502020204030204" pitchFamily="34" charset="0"/>
              </a:rPr>
              <a:t>
</a:t>
            </a:r>
            <a:r>
              <a:rPr sz="1400" b="1" i="0" u="none">
                <a:solidFill>
                  <a:srgbClr val="475569"/>
                </a:solidFill>
                <a:latin typeface="Calibri" panose="020F0502020204030204" pitchFamily="34" charset="0"/>
                <a:cs typeface="Calibri" panose="020F0502020204030204" pitchFamily="34" charset="0"/>
              </a:rPr>
              <a:t>Azione:</a:t>
            </a:r>
            <a:r>
              <a:rPr sz="1400" b="0" i="0" u="none">
                <a:solidFill>
                  <a:srgbClr val="475569"/>
                </a:solidFill>
                <a:latin typeface="Calibri" panose="020F0502020204030204" pitchFamily="34" charset="0"/>
                <a:cs typeface="Calibri" panose="020F0502020204030204" pitchFamily="34" charset="0"/>
              </a:rPr>
              <a:t> Drena i secreti verso il lume gastrico per gradiente pressorio, consentendo la nutrizione enterica precoce.</a:t>
            </a:r>
          </a:p>
        </p:txBody>
      </p:sp>
      <p:sp>
        <p:nvSpPr>
          <p:cNvPr id="25" name="TextBox 24">
            <a:extLst>
              <a:ext uri="{FF2B5EF4-FFF2-40B4-BE49-F238E27FC236}">
                <a16:creationId xmlns:a16="http://schemas.microsoft.com/office/drawing/2014/main" id="{F48E5B1B-0797-C0E4-1FD2-70172376FC26}"/>
              </a:ext>
            </a:extLst>
          </p:cNvPr>
          <p:cNvSpPr txBox="1"/>
          <p:nvPr/>
        </p:nvSpPr>
        <p:spPr>
          <a:xfrm>
            <a:off x="6467475" y="2491829"/>
            <a:ext cx="1362075" cy="169277"/>
          </a:xfrm>
          <a:prstGeom prst="rect">
            <a:avLst/>
          </a:prstGeom>
          <a:noFill/>
        </p:spPr>
        <p:txBody>
          <a:bodyPr wrap="square" lIns="0" tIns="0" rIns="0" bIns="0" anchor="t">
            <a:spAutoFit/>
          </a:bodyPr>
          <a:lstStyle/>
          <a:p>
            <a:pPr algn="l"/>
            <a:r>
              <a:rPr sz="1100" b="1" i="0" u="none">
                <a:solidFill>
                  <a:srgbClr val="7C3AED"/>
                </a:solidFill>
                <a:latin typeface="Calibri" panose="020F0502020204030204" pitchFamily="34" charset="0"/>
                <a:cs typeface="Calibri" panose="020F0502020204030204" pitchFamily="34" charset="0"/>
              </a:rPr>
              <a:t>PRESSIONE NEGATIVA</a:t>
            </a:r>
          </a:p>
        </p:txBody>
      </p:sp>
      <p:sp>
        <p:nvSpPr>
          <p:cNvPr id="26" name="TextBox 25">
            <a:extLst>
              <a:ext uri="{FF2B5EF4-FFF2-40B4-BE49-F238E27FC236}">
                <a16:creationId xmlns:a16="http://schemas.microsoft.com/office/drawing/2014/main" id="{31B6549D-D370-21A7-4D59-AC1AAFE9C8A9}"/>
              </a:ext>
            </a:extLst>
          </p:cNvPr>
          <p:cNvSpPr txBox="1"/>
          <p:nvPr/>
        </p:nvSpPr>
        <p:spPr>
          <a:xfrm>
            <a:off x="6391275" y="2739479"/>
            <a:ext cx="1762855" cy="276999"/>
          </a:xfrm>
          <a:prstGeom prst="rect">
            <a:avLst/>
          </a:prstGeom>
          <a:noFill/>
        </p:spPr>
        <p:txBody>
          <a:bodyPr wrap="none" lIns="0" tIns="0" rIns="0" bIns="0" anchor="t">
            <a:spAutoFit/>
          </a:bodyPr>
          <a:lstStyle/>
          <a:p>
            <a:pPr algn="l"/>
            <a:r>
              <a:rPr b="1" i="0" u="none">
                <a:solidFill>
                  <a:srgbClr val="0F172A"/>
                </a:solidFill>
                <a:latin typeface="Calibri" panose="020F0502020204030204" pitchFamily="34" charset="0"/>
                <a:cs typeface="Calibri" panose="020F0502020204030204" pitchFamily="34" charset="0"/>
              </a:rPr>
              <a:t>Endo-VAC Therapy</a:t>
            </a:r>
          </a:p>
        </p:txBody>
      </p:sp>
      <p:sp>
        <p:nvSpPr>
          <p:cNvPr id="27" name="TextBox 26">
            <a:extLst>
              <a:ext uri="{FF2B5EF4-FFF2-40B4-BE49-F238E27FC236}">
                <a16:creationId xmlns:a16="http://schemas.microsoft.com/office/drawing/2014/main" id="{14DD9CDB-09CF-0D40-1D3E-1B6F415F89AC}"/>
              </a:ext>
            </a:extLst>
          </p:cNvPr>
          <p:cNvSpPr txBox="1"/>
          <p:nvPr/>
        </p:nvSpPr>
        <p:spPr>
          <a:xfrm>
            <a:off x="6391275" y="3015704"/>
            <a:ext cx="2314575" cy="1154162"/>
          </a:xfrm>
          <a:prstGeom prst="rect">
            <a:avLst/>
          </a:prstGeom>
          <a:noFill/>
        </p:spPr>
        <p:txBody>
          <a:bodyPr wrap="square" lIns="0" tIns="0" rIns="0" bIns="0" anchor="t">
            <a:spAutoFit/>
          </a:bodyPr>
          <a:lstStyle/>
          <a:p>
            <a:pPr algn="l">
              <a:lnSpc>
                <a:spcPts val="1470"/>
              </a:lnSpc>
            </a:pPr>
            <a:r>
              <a:rPr sz="1400" b="1" i="0" u="none">
                <a:solidFill>
                  <a:srgbClr val="475569"/>
                </a:solidFill>
                <a:latin typeface="Calibri" panose="020F0502020204030204" pitchFamily="34" charset="0"/>
                <a:cs typeface="Calibri" panose="020F0502020204030204" pitchFamily="34" charset="0"/>
              </a:rPr>
              <a:t>Indicazione:</a:t>
            </a:r>
            <a:r>
              <a:rPr sz="1400" b="0" i="0" u="none">
                <a:solidFill>
                  <a:srgbClr val="475569"/>
                </a:solidFill>
                <a:latin typeface="Calibri" panose="020F0502020204030204" pitchFamily="34" charset="0"/>
                <a:cs typeface="Calibri" panose="020F0502020204030204" pitchFamily="34" charset="0"/>
              </a:rPr>
              <a:t> Grandi cavità ascessuali all'angolo di His.</a:t>
            </a:r>
            <a:r>
              <a:rPr sz="2800">
                <a:latin typeface="Calibri" panose="020F0502020204030204" pitchFamily="34" charset="0"/>
                <a:cs typeface="Calibri" panose="020F0502020204030204" pitchFamily="34" charset="0"/>
              </a:rPr>
              <a:t>
</a:t>
            </a:r>
            <a:r>
              <a:rPr sz="1400" b="1" i="0" u="none">
                <a:solidFill>
                  <a:srgbClr val="475569"/>
                </a:solidFill>
                <a:latin typeface="Calibri" panose="020F0502020204030204" pitchFamily="34" charset="0"/>
                <a:cs typeface="Calibri" panose="020F0502020204030204" pitchFamily="34" charset="0"/>
              </a:rPr>
              <a:t>Azione:</a:t>
            </a:r>
            <a:r>
              <a:rPr sz="1400" b="0" i="0" u="none">
                <a:solidFill>
                  <a:srgbClr val="475569"/>
                </a:solidFill>
                <a:latin typeface="Calibri" panose="020F0502020204030204" pitchFamily="34" charset="0"/>
                <a:cs typeface="Calibri" panose="020F0502020204030204" pitchFamily="34" charset="0"/>
              </a:rPr>
              <a:t> Sponge poliuretanico endocavitario a -100/-125 mmHg. Detersione attiva e vigorosa retrazione tessutale.</a:t>
            </a:r>
          </a:p>
        </p:txBody>
      </p:sp>
      <p:sp>
        <p:nvSpPr>
          <p:cNvPr id="28" name="TextBox 27">
            <a:extLst>
              <a:ext uri="{FF2B5EF4-FFF2-40B4-BE49-F238E27FC236}">
                <a16:creationId xmlns:a16="http://schemas.microsoft.com/office/drawing/2014/main" id="{D022E085-4592-64D7-6CB1-68FA5FF9B6CA}"/>
              </a:ext>
            </a:extLst>
          </p:cNvPr>
          <p:cNvSpPr txBox="1"/>
          <p:nvPr/>
        </p:nvSpPr>
        <p:spPr>
          <a:xfrm>
            <a:off x="9277350" y="2491829"/>
            <a:ext cx="1876425" cy="169277"/>
          </a:xfrm>
          <a:prstGeom prst="rect">
            <a:avLst/>
          </a:prstGeom>
          <a:noFill/>
        </p:spPr>
        <p:txBody>
          <a:bodyPr wrap="square" lIns="0" tIns="0" rIns="0" bIns="0" anchor="t">
            <a:spAutoFit/>
          </a:bodyPr>
          <a:lstStyle/>
          <a:p>
            <a:pPr algn="l"/>
            <a:r>
              <a:rPr sz="1100" b="1" i="0" u="none">
                <a:solidFill>
                  <a:srgbClr val="0F172A"/>
                </a:solidFill>
                <a:latin typeface="Calibri" panose="020F0502020204030204" pitchFamily="34" charset="0"/>
                <a:cs typeface="Calibri" panose="020F0502020204030204" pitchFamily="34" charset="0"/>
              </a:rPr>
              <a:t>RADIOLOGIA INTERVENTISTICA</a:t>
            </a:r>
          </a:p>
        </p:txBody>
      </p:sp>
      <p:sp>
        <p:nvSpPr>
          <p:cNvPr id="29" name="TextBox 28">
            <a:extLst>
              <a:ext uri="{FF2B5EF4-FFF2-40B4-BE49-F238E27FC236}">
                <a16:creationId xmlns:a16="http://schemas.microsoft.com/office/drawing/2014/main" id="{D5FA5277-3F6A-9004-FAB1-300C1988F1E0}"/>
              </a:ext>
            </a:extLst>
          </p:cNvPr>
          <p:cNvSpPr txBox="1"/>
          <p:nvPr/>
        </p:nvSpPr>
        <p:spPr>
          <a:xfrm>
            <a:off x="9201150" y="2739479"/>
            <a:ext cx="2094676" cy="276999"/>
          </a:xfrm>
          <a:prstGeom prst="rect">
            <a:avLst/>
          </a:prstGeom>
          <a:noFill/>
        </p:spPr>
        <p:txBody>
          <a:bodyPr wrap="none" lIns="0" tIns="0" rIns="0" bIns="0" anchor="t">
            <a:spAutoFit/>
          </a:bodyPr>
          <a:lstStyle/>
          <a:p>
            <a:pPr algn="l"/>
            <a:r>
              <a:rPr b="1" i="0" u="none">
                <a:solidFill>
                  <a:srgbClr val="0F172A"/>
                </a:solidFill>
                <a:latin typeface="Calibri" panose="020F0502020204030204" pitchFamily="34" charset="0"/>
                <a:cs typeface="Calibri" panose="020F0502020204030204" pitchFamily="34" charset="0"/>
              </a:rPr>
              <a:t>Drenaggio TC-Guidato</a:t>
            </a:r>
          </a:p>
        </p:txBody>
      </p:sp>
      <p:sp>
        <p:nvSpPr>
          <p:cNvPr id="30" name="TextBox 29">
            <a:extLst>
              <a:ext uri="{FF2B5EF4-FFF2-40B4-BE49-F238E27FC236}">
                <a16:creationId xmlns:a16="http://schemas.microsoft.com/office/drawing/2014/main" id="{06900B4E-6008-79FA-7BCE-232EB996E962}"/>
              </a:ext>
            </a:extLst>
          </p:cNvPr>
          <p:cNvSpPr txBox="1"/>
          <p:nvPr/>
        </p:nvSpPr>
        <p:spPr>
          <a:xfrm>
            <a:off x="9201150" y="3015704"/>
            <a:ext cx="2314575" cy="1154162"/>
          </a:xfrm>
          <a:prstGeom prst="rect">
            <a:avLst/>
          </a:prstGeom>
          <a:noFill/>
        </p:spPr>
        <p:txBody>
          <a:bodyPr wrap="square" lIns="0" tIns="0" rIns="0" bIns="0" anchor="t">
            <a:spAutoFit/>
          </a:bodyPr>
          <a:lstStyle/>
          <a:p>
            <a:pPr algn="l">
              <a:lnSpc>
                <a:spcPts val="1470"/>
              </a:lnSpc>
            </a:pPr>
            <a:r>
              <a:rPr sz="1400" b="1" i="0" u="none">
                <a:solidFill>
                  <a:srgbClr val="475569"/>
                </a:solidFill>
                <a:latin typeface="Calibri" panose="020F0502020204030204" pitchFamily="34" charset="0"/>
                <a:cs typeface="Calibri" panose="020F0502020204030204" pitchFamily="34" charset="0"/>
              </a:rPr>
              <a:t>Indicazione:</a:t>
            </a:r>
            <a:r>
              <a:rPr sz="1400" b="0" i="0" u="none">
                <a:solidFill>
                  <a:srgbClr val="475569"/>
                </a:solidFill>
                <a:latin typeface="Calibri" panose="020F0502020204030204" pitchFamily="34" charset="0"/>
                <a:cs typeface="Calibri" panose="020F0502020204030204" pitchFamily="34" charset="0"/>
              </a:rPr>
              <a:t> Ascessi isolati non accessibili per via endoscopica.</a:t>
            </a:r>
            <a:r>
              <a:rPr sz="2800">
                <a:latin typeface="Calibri" panose="020F0502020204030204" pitchFamily="34" charset="0"/>
                <a:cs typeface="Calibri" panose="020F0502020204030204" pitchFamily="34" charset="0"/>
              </a:rPr>
              <a:t>
</a:t>
            </a:r>
            <a:r>
              <a:rPr sz="1400" b="1" i="0" u="none">
                <a:solidFill>
                  <a:srgbClr val="475569"/>
                </a:solidFill>
                <a:latin typeface="Calibri" panose="020F0502020204030204" pitchFamily="34" charset="0"/>
                <a:cs typeface="Calibri" panose="020F0502020204030204" pitchFamily="34" charset="0"/>
              </a:rPr>
              <a:t>Azione:</a:t>
            </a:r>
            <a:r>
              <a:rPr sz="1400" b="0" i="0" u="none">
                <a:solidFill>
                  <a:srgbClr val="475569"/>
                </a:solidFill>
                <a:latin typeface="Calibri" panose="020F0502020204030204" pitchFamily="34" charset="0"/>
                <a:cs typeface="Calibri" panose="020F0502020204030204" pitchFamily="34" charset="0"/>
              </a:rPr>
              <a:t> Evacuazione percutanea con catetere a coda di maiale, evitando anestesie generali in pazienti fragili.</a:t>
            </a:r>
          </a:p>
        </p:txBody>
      </p:sp>
      <p:pic>
        <p:nvPicPr>
          <p:cNvPr id="31" name="Picture 4" descr="Micro-Tech Endoscopy Double Pigtail Biliary Drainage Catheter">
            <a:extLst>
              <a:ext uri="{FF2B5EF4-FFF2-40B4-BE49-F238E27FC236}">
                <a16:creationId xmlns:a16="http://schemas.microsoft.com/office/drawing/2014/main" id="{28FDC4EC-DA43-FD9D-A75E-46C7E24D99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409907">
            <a:off x="2713059" y="3441939"/>
            <a:ext cx="3632200" cy="4358640"/>
          </a:xfrm>
          <a:prstGeom prst="rect">
            <a:avLst/>
          </a:prstGeom>
          <a:noFill/>
          <a:extLst>
            <a:ext uri="{909E8E84-426E-40DD-AFC4-6F175D3DCCD1}">
              <a14:hiddenFill xmlns:a14="http://schemas.microsoft.com/office/drawing/2010/main">
                <a:solidFill>
                  <a:srgbClr val="FFFFFF"/>
                </a:solidFill>
              </a14:hiddenFill>
            </a:ext>
          </a:extLst>
        </p:spPr>
      </p:pic>
      <p:pic>
        <p:nvPicPr>
          <p:cNvPr id="32" name="Immagine 31">
            <a:extLst>
              <a:ext uri="{FF2B5EF4-FFF2-40B4-BE49-F238E27FC236}">
                <a16:creationId xmlns:a16="http://schemas.microsoft.com/office/drawing/2014/main" id="{A8669146-54D5-B678-1E3E-DC75C22B402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6667" b="94118" l="903" r="96209">
                        <a14:foregroundMark x1="12274" y1="44314" x2="12274" y2="44314"/>
                        <a14:foregroundMark x1="903" y1="51765" x2="903" y2="51765"/>
                        <a14:foregroundMark x1="66426" y1="8824" x2="66426" y2="8824"/>
                        <a14:foregroundMark x1="64260" y1="6667" x2="64260" y2="6667"/>
                        <a14:foregroundMark x1="50903" y1="36667" x2="50903" y2="36667"/>
                        <a14:foregroundMark x1="51264" y1="35686" x2="51264" y2="35686"/>
                        <a14:foregroundMark x1="51264" y1="35686" x2="51264" y2="35686"/>
                        <a14:foregroundMark x1="11913" y1="45686" x2="11913" y2="45686"/>
                        <a14:foregroundMark x1="5957" y1="60392" x2="5957" y2="60392"/>
                        <a14:foregroundMark x1="68953" y1="91373" x2="68953" y2="91373"/>
                        <a14:foregroundMark x1="76354" y1="93137" x2="76354" y2="93137"/>
                        <a14:foregroundMark x1="42960" y1="93529" x2="42960" y2="93529"/>
                        <a14:foregroundMark x1="25271" y1="94118" x2="86101" y2="66667"/>
                        <a14:foregroundMark x1="8484" y1="56275" x2="8484" y2="56275"/>
                        <a14:foregroundMark x1="8484" y1="59412" x2="8484" y2="59412"/>
                        <a14:foregroundMark x1="1444" y1="49804" x2="1444" y2="49804"/>
                        <a14:foregroundMark x1="1444" y1="49804" x2="14079" y2="43922"/>
                        <a14:foregroundMark x1="14079" y1="43922" x2="14621" y2="58824"/>
                        <a14:foregroundMark x1="14621" y1="58824" x2="3971" y2="59020"/>
                        <a14:foregroundMark x1="47112" y1="94510" x2="81588" y2="96471"/>
                        <a14:foregroundMark x1="81588" y1="96471" x2="95668" y2="95490"/>
                        <a14:foregroundMark x1="95668" y1="95490" x2="96209" y2="77451"/>
                        <a14:foregroundMark x1="96209" y1="77451" x2="93682" y2="69412"/>
                        <a14:foregroundMark x1="69314" y1="74902" x2="79242" y2="84902"/>
                        <a14:foregroundMark x1="79242" y1="84902" x2="81408" y2="93137"/>
                        <a14:foregroundMark x1="14801" y1="46275" x2="14801" y2="46275"/>
                        <a14:foregroundMark x1="15704" y1="46275" x2="15704" y2="46275"/>
                        <a14:foregroundMark x1="13538" y1="46275" x2="18953" y2="40196"/>
                      </a14:backgroundRemoval>
                    </a14:imgEffect>
                  </a14:imgLayer>
                </a14:imgProps>
              </a:ext>
            </a:extLst>
          </a:blip>
          <a:stretch>
            <a:fillRect/>
          </a:stretch>
        </p:blipFill>
        <p:spPr>
          <a:xfrm>
            <a:off x="6337996" y="4605694"/>
            <a:ext cx="2325881" cy="2141154"/>
          </a:xfrm>
          <a:prstGeom prst="rect">
            <a:avLst/>
          </a:prstGeom>
        </p:spPr>
      </p:pic>
    </p:spTree>
    <p:extLst>
      <p:ext uri="{BB962C8B-B14F-4D97-AF65-F5344CB8AC3E}">
        <p14:creationId xmlns:p14="http://schemas.microsoft.com/office/powerpoint/2010/main" val="42118645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ppt_x"/>
                                          </p:val>
                                        </p:tav>
                                        <p:tav tm="100000">
                                          <p:val>
                                            <p:strVal val="#ppt_x"/>
                                          </p:val>
                                        </p:tav>
                                      </p:tavLst>
                                    </p:anim>
                                    <p:anim calcmode="lin" valueType="num">
                                      <p:cBhvr additive="base">
                                        <p:cTn id="54" dur="500" fill="hold"/>
                                        <p:tgtEl>
                                          <p:spTgt spid="2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fill="hold"/>
                                        <p:tgtEl>
                                          <p:spTgt spid="26"/>
                                        </p:tgtEl>
                                        <p:attrNameLst>
                                          <p:attrName>ppt_x</p:attrName>
                                        </p:attrNameLst>
                                      </p:cBhvr>
                                      <p:tavLst>
                                        <p:tav tm="0">
                                          <p:val>
                                            <p:strVal val="#ppt_x"/>
                                          </p:val>
                                        </p:tav>
                                        <p:tav tm="100000">
                                          <p:val>
                                            <p:strVal val="#ppt_x"/>
                                          </p:val>
                                        </p:tav>
                                      </p:tavLst>
                                    </p:anim>
                                    <p:anim calcmode="lin" valueType="num">
                                      <p:cBhvr additive="base">
                                        <p:cTn id="58" dur="500" fill="hold"/>
                                        <p:tgtEl>
                                          <p:spTgt spid="26"/>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ppt_x"/>
                                          </p:val>
                                        </p:tav>
                                        <p:tav tm="100000">
                                          <p:val>
                                            <p:strVal val="#ppt_x"/>
                                          </p:val>
                                        </p:tav>
                                      </p:tavLst>
                                    </p:anim>
                                    <p:anim calcmode="lin" valueType="num">
                                      <p:cBhvr additive="base">
                                        <p:cTn id="6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ppt_x"/>
                                          </p:val>
                                        </p:tav>
                                        <p:tav tm="100000">
                                          <p:val>
                                            <p:strVal val="#ppt_x"/>
                                          </p:val>
                                        </p:tav>
                                      </p:tavLst>
                                    </p:anim>
                                    <p:anim calcmode="lin" valueType="num">
                                      <p:cBhvr additive="base">
                                        <p:cTn id="72" dur="500" fill="hold"/>
                                        <p:tgtEl>
                                          <p:spTgt spid="1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ppt_x"/>
                                          </p:val>
                                        </p:tav>
                                        <p:tav tm="100000">
                                          <p:val>
                                            <p:strVal val="#ppt_x"/>
                                          </p:val>
                                        </p:tav>
                                      </p:tavLst>
                                    </p:anim>
                                    <p:anim calcmode="lin" valueType="num">
                                      <p:cBhvr additive="base">
                                        <p:cTn id="80" dur="500" fill="hold"/>
                                        <p:tgtEl>
                                          <p:spTgt spid="28"/>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 calcmode="lin" valueType="num">
                                      <p:cBhvr additive="base">
                                        <p:cTn id="83" dur="500" fill="hold"/>
                                        <p:tgtEl>
                                          <p:spTgt spid="29"/>
                                        </p:tgtEl>
                                        <p:attrNameLst>
                                          <p:attrName>ppt_x</p:attrName>
                                        </p:attrNameLst>
                                      </p:cBhvr>
                                      <p:tavLst>
                                        <p:tav tm="0">
                                          <p:val>
                                            <p:strVal val="#ppt_x"/>
                                          </p:val>
                                        </p:tav>
                                        <p:tav tm="100000">
                                          <p:val>
                                            <p:strVal val="#ppt_x"/>
                                          </p:val>
                                        </p:tav>
                                      </p:tavLst>
                                    </p:anim>
                                    <p:anim calcmode="lin" valueType="num">
                                      <p:cBhvr additive="base">
                                        <p:cTn id="84" dur="500" fill="hold"/>
                                        <p:tgtEl>
                                          <p:spTgt spid="29"/>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fill="hold"/>
                                        <p:tgtEl>
                                          <p:spTgt spid="30"/>
                                        </p:tgtEl>
                                        <p:attrNameLst>
                                          <p:attrName>ppt_x</p:attrName>
                                        </p:attrNameLst>
                                      </p:cBhvr>
                                      <p:tavLst>
                                        <p:tav tm="0">
                                          <p:val>
                                            <p:strVal val="#ppt_x"/>
                                          </p:val>
                                        </p:tav>
                                        <p:tav tm="100000">
                                          <p:val>
                                            <p:strVal val="#ppt_x"/>
                                          </p:val>
                                        </p:tav>
                                      </p:tavLst>
                                    </p:anim>
                                    <p:anim calcmode="lin" valueType="num">
                                      <p:cBhvr additive="base">
                                        <p:cTn id="8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6" grpId="0"/>
      <p:bldP spid="17" grpId="0"/>
      <p:bldP spid="18" grpId="0"/>
      <p:bldP spid="22" grpId="0"/>
      <p:bldP spid="23" grpId="0"/>
      <p:bldP spid="24" grpId="0"/>
      <p:bldP spid="25" grpId="0"/>
      <p:bldP spid="26" grpId="0"/>
      <p:bldP spid="27" grpId="0"/>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6E6BD89F-0D98-ED64-C108-6976F1F70065}"/>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510F8C9F-78E6-A7D1-325F-32CED7E1B5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741C4098-D152-6558-5907-E147954CECF6}"/>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5075F137-791E-43E0-39EB-BA2B4583DD19}"/>
              </a:ext>
            </a:extLst>
          </p:cNvPr>
          <p:cNvSpPr txBox="1"/>
          <p:nvPr/>
        </p:nvSpPr>
        <p:spPr>
          <a:xfrm>
            <a:off x="11762986" y="6488667"/>
            <a:ext cx="418704" cy="369332"/>
          </a:xfrm>
          <a:prstGeom prst="rect">
            <a:avLst/>
          </a:prstGeom>
          <a:noFill/>
        </p:spPr>
        <p:txBody>
          <a:bodyPr wrap="none" rtlCol="0">
            <a:spAutoFit/>
          </a:bodyPr>
          <a:lstStyle/>
          <a:p>
            <a:r>
              <a:rPr lang="it-IT" dirty="0"/>
              <a:t>14</a:t>
            </a:r>
          </a:p>
        </p:txBody>
      </p:sp>
      <p:sp>
        <p:nvSpPr>
          <p:cNvPr id="10" name="Titolo 2">
            <a:extLst>
              <a:ext uri="{FF2B5EF4-FFF2-40B4-BE49-F238E27FC236}">
                <a16:creationId xmlns:a16="http://schemas.microsoft.com/office/drawing/2014/main" id="{751EFCD3-E1E1-7C65-5573-2BFFC6FF80B5}"/>
              </a:ext>
            </a:extLst>
          </p:cNvPr>
          <p:cNvSpPr txBox="1">
            <a:spLocks/>
          </p:cNvSpPr>
          <p:nvPr/>
        </p:nvSpPr>
        <p:spPr>
          <a:xfrm>
            <a:off x="127328" y="510573"/>
            <a:ext cx="7030556"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rPr>
              <a:t>EXTRA-ADDOMINALI</a:t>
            </a:r>
            <a:endParaRPr lang="it-IT" sz="4400" dirty="0">
              <a:solidFill>
                <a:schemeClr val="tx1"/>
              </a:solidFill>
            </a:endParaRPr>
          </a:p>
        </p:txBody>
      </p:sp>
      <p:sp>
        <p:nvSpPr>
          <p:cNvPr id="6" name="Rounded Rectangle 2">
            <a:extLst>
              <a:ext uri="{FF2B5EF4-FFF2-40B4-BE49-F238E27FC236}">
                <a16:creationId xmlns:a16="http://schemas.microsoft.com/office/drawing/2014/main" id="{5E8C416E-C08F-4483-A55D-7A7AEA0A0751}"/>
              </a:ext>
            </a:extLst>
          </p:cNvPr>
          <p:cNvSpPr/>
          <p:nvPr/>
        </p:nvSpPr>
        <p:spPr>
          <a:xfrm>
            <a:off x="571500" y="1950243"/>
            <a:ext cx="3505200" cy="2942183"/>
          </a:xfrm>
          <a:prstGeom prst="roundRect">
            <a:avLst>
              <a:gd name="adj" fmla="val 3884"/>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7" name="Rounded Rectangle 3">
            <a:extLst>
              <a:ext uri="{FF2B5EF4-FFF2-40B4-BE49-F238E27FC236}">
                <a16:creationId xmlns:a16="http://schemas.microsoft.com/office/drawing/2014/main" id="{38AD1886-234D-73AE-4894-6694E2EB8E21}"/>
              </a:ext>
            </a:extLst>
          </p:cNvPr>
          <p:cNvSpPr/>
          <p:nvPr/>
        </p:nvSpPr>
        <p:spPr>
          <a:xfrm>
            <a:off x="4343400" y="1950243"/>
            <a:ext cx="3505200" cy="2942183"/>
          </a:xfrm>
          <a:prstGeom prst="roundRect">
            <a:avLst>
              <a:gd name="adj" fmla="val 3884"/>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8" name="Rounded Rectangle 4">
            <a:extLst>
              <a:ext uri="{FF2B5EF4-FFF2-40B4-BE49-F238E27FC236}">
                <a16:creationId xmlns:a16="http://schemas.microsoft.com/office/drawing/2014/main" id="{D3DCE10F-7E17-D888-4DDB-513CB722F2B0}"/>
              </a:ext>
            </a:extLst>
          </p:cNvPr>
          <p:cNvSpPr/>
          <p:nvPr/>
        </p:nvSpPr>
        <p:spPr>
          <a:xfrm>
            <a:off x="8115300" y="1950243"/>
            <a:ext cx="3505200" cy="2942183"/>
          </a:xfrm>
          <a:prstGeom prst="roundRect">
            <a:avLst>
              <a:gd name="adj" fmla="val 3884"/>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9" name="Rectangle 5">
            <a:extLst>
              <a:ext uri="{FF2B5EF4-FFF2-40B4-BE49-F238E27FC236}">
                <a16:creationId xmlns:a16="http://schemas.microsoft.com/office/drawing/2014/main" id="{F69621D2-5606-AEE1-A1C2-0DFEF5303826}"/>
              </a:ext>
            </a:extLst>
          </p:cNvPr>
          <p:cNvSpPr/>
          <p:nvPr/>
        </p:nvSpPr>
        <p:spPr>
          <a:xfrm>
            <a:off x="809625" y="4397126"/>
            <a:ext cx="302895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11" name="Rectangle 6">
            <a:extLst>
              <a:ext uri="{FF2B5EF4-FFF2-40B4-BE49-F238E27FC236}">
                <a16:creationId xmlns:a16="http://schemas.microsoft.com/office/drawing/2014/main" id="{A05BB5EC-3821-6C89-794D-82E04B7CDBC7}"/>
              </a:ext>
            </a:extLst>
          </p:cNvPr>
          <p:cNvSpPr/>
          <p:nvPr/>
        </p:nvSpPr>
        <p:spPr>
          <a:xfrm>
            <a:off x="4581525" y="4397126"/>
            <a:ext cx="302895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12" name="Rectangle 7">
            <a:extLst>
              <a:ext uri="{FF2B5EF4-FFF2-40B4-BE49-F238E27FC236}">
                <a16:creationId xmlns:a16="http://schemas.microsoft.com/office/drawing/2014/main" id="{1D4CB965-560C-A909-B4E5-569FE5A8FF30}"/>
              </a:ext>
            </a:extLst>
          </p:cNvPr>
          <p:cNvSpPr/>
          <p:nvPr/>
        </p:nvSpPr>
        <p:spPr>
          <a:xfrm>
            <a:off x="8353425" y="4397126"/>
            <a:ext cx="302895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sp>
        <p:nvSpPr>
          <p:cNvPr id="13" name="Rounded Rectangle 8">
            <a:extLst>
              <a:ext uri="{FF2B5EF4-FFF2-40B4-BE49-F238E27FC236}">
                <a16:creationId xmlns:a16="http://schemas.microsoft.com/office/drawing/2014/main" id="{57E93788-3950-13B7-9C4E-9C3B49D693A4}"/>
              </a:ext>
            </a:extLst>
          </p:cNvPr>
          <p:cNvSpPr/>
          <p:nvPr/>
        </p:nvSpPr>
        <p:spPr>
          <a:xfrm>
            <a:off x="8353425" y="3197770"/>
            <a:ext cx="3028950" cy="819150"/>
          </a:xfrm>
          <a:prstGeom prst="roundRect">
            <a:avLst>
              <a:gd name="adj" fmla="val 6976"/>
            </a:avLst>
          </a:prstGeom>
          <a:solidFill>
            <a:srgbClr val="FFFBEB"/>
          </a:solidFill>
          <a:ln w="9525">
            <a:solidFill>
              <a:srgbClr val="FDE6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latin typeface="Calibri" panose="020F0502020204030204" pitchFamily="34" charset="0"/>
              <a:cs typeface="Calibri" panose="020F0502020204030204" pitchFamily="34" charset="0"/>
            </a:endParaRPr>
          </a:p>
        </p:txBody>
      </p:sp>
      <p:pic>
        <p:nvPicPr>
          <p:cNvPr id="14" name="Picture 9" descr="image.png">
            <a:extLst>
              <a:ext uri="{FF2B5EF4-FFF2-40B4-BE49-F238E27FC236}">
                <a16:creationId xmlns:a16="http://schemas.microsoft.com/office/drawing/2014/main" id="{B2B4F629-1540-385B-0BB2-72381805A6D9}"/>
              </a:ext>
            </a:extLst>
          </p:cNvPr>
          <p:cNvPicPr>
            <a:picLocks noChangeAspect="1"/>
          </p:cNvPicPr>
          <p:nvPr/>
        </p:nvPicPr>
        <p:blipFill>
          <a:blip r:embed="rId7"/>
          <a:stretch>
            <a:fillRect/>
          </a:stretch>
        </p:blipFill>
        <p:spPr>
          <a:xfrm>
            <a:off x="809625" y="2193131"/>
            <a:ext cx="266700" cy="209550"/>
          </a:xfrm>
          <a:prstGeom prst="rect">
            <a:avLst/>
          </a:prstGeom>
        </p:spPr>
      </p:pic>
      <p:pic>
        <p:nvPicPr>
          <p:cNvPr id="15" name="Picture 10" descr="image.png">
            <a:extLst>
              <a:ext uri="{FF2B5EF4-FFF2-40B4-BE49-F238E27FC236}">
                <a16:creationId xmlns:a16="http://schemas.microsoft.com/office/drawing/2014/main" id="{8F9927D6-69C1-3DC1-DB4C-D1A5A1B978FF}"/>
              </a:ext>
            </a:extLst>
          </p:cNvPr>
          <p:cNvPicPr>
            <a:picLocks noChangeAspect="1"/>
          </p:cNvPicPr>
          <p:nvPr/>
        </p:nvPicPr>
        <p:blipFill>
          <a:blip r:embed="rId8"/>
          <a:stretch>
            <a:fillRect/>
          </a:stretch>
        </p:blipFill>
        <p:spPr>
          <a:xfrm>
            <a:off x="4581525" y="2193131"/>
            <a:ext cx="209550" cy="209550"/>
          </a:xfrm>
          <a:prstGeom prst="rect">
            <a:avLst/>
          </a:prstGeom>
        </p:spPr>
      </p:pic>
      <p:pic>
        <p:nvPicPr>
          <p:cNvPr id="16" name="Picture 11" descr="image.png">
            <a:extLst>
              <a:ext uri="{FF2B5EF4-FFF2-40B4-BE49-F238E27FC236}">
                <a16:creationId xmlns:a16="http://schemas.microsoft.com/office/drawing/2014/main" id="{8155778E-B0D1-14DC-8F47-58D1B64F43BD}"/>
              </a:ext>
            </a:extLst>
          </p:cNvPr>
          <p:cNvPicPr>
            <a:picLocks noChangeAspect="1"/>
          </p:cNvPicPr>
          <p:nvPr/>
        </p:nvPicPr>
        <p:blipFill>
          <a:blip r:embed="rId9"/>
          <a:stretch>
            <a:fillRect/>
          </a:stretch>
        </p:blipFill>
        <p:spPr>
          <a:xfrm>
            <a:off x="8353425" y="2193131"/>
            <a:ext cx="209550" cy="209550"/>
          </a:xfrm>
          <a:prstGeom prst="rect">
            <a:avLst/>
          </a:prstGeom>
        </p:spPr>
      </p:pic>
      <p:sp>
        <p:nvSpPr>
          <p:cNvPr id="17" name="TextBox 15">
            <a:extLst>
              <a:ext uri="{FF2B5EF4-FFF2-40B4-BE49-F238E27FC236}">
                <a16:creationId xmlns:a16="http://schemas.microsoft.com/office/drawing/2014/main" id="{11AE74CC-6264-F05F-C1AC-9C7744D1D07B}"/>
              </a:ext>
            </a:extLst>
          </p:cNvPr>
          <p:cNvSpPr txBox="1"/>
          <p:nvPr/>
        </p:nvSpPr>
        <p:spPr>
          <a:xfrm>
            <a:off x="809625" y="4492376"/>
            <a:ext cx="3124200" cy="169277"/>
          </a:xfrm>
          <a:prstGeom prst="rect">
            <a:avLst/>
          </a:prstGeom>
          <a:noFill/>
        </p:spPr>
        <p:txBody>
          <a:bodyPr wrap="square" lIns="0" tIns="0" rIns="0" bIns="0" anchor="t">
            <a:spAutoFit/>
          </a:bodyPr>
          <a:lstStyle/>
          <a:p>
            <a:pPr algn="l"/>
            <a:r>
              <a:rPr sz="1100" b="1" i="0" u="none">
                <a:solidFill>
                  <a:srgbClr val="0369A1"/>
                </a:solidFill>
                <a:latin typeface="Calibri" panose="020F0502020204030204" pitchFamily="34" charset="0"/>
                <a:cs typeface="Calibri" panose="020F0502020204030204" pitchFamily="34" charset="0"/>
              </a:rPr>
              <a:t>Azzera la stasi secretiva</a:t>
            </a:r>
          </a:p>
        </p:txBody>
      </p:sp>
      <p:sp>
        <p:nvSpPr>
          <p:cNvPr id="18" name="TextBox 16">
            <a:extLst>
              <a:ext uri="{FF2B5EF4-FFF2-40B4-BE49-F238E27FC236}">
                <a16:creationId xmlns:a16="http://schemas.microsoft.com/office/drawing/2014/main" id="{CBFAE55A-FB8B-FA81-E07A-110C10888E38}"/>
              </a:ext>
            </a:extLst>
          </p:cNvPr>
          <p:cNvSpPr txBox="1"/>
          <p:nvPr/>
        </p:nvSpPr>
        <p:spPr>
          <a:xfrm>
            <a:off x="4581525" y="4492376"/>
            <a:ext cx="3124200" cy="169277"/>
          </a:xfrm>
          <a:prstGeom prst="rect">
            <a:avLst/>
          </a:prstGeom>
          <a:noFill/>
        </p:spPr>
        <p:txBody>
          <a:bodyPr wrap="square" lIns="0" tIns="0" rIns="0" bIns="0" anchor="t">
            <a:spAutoFit/>
          </a:bodyPr>
          <a:lstStyle/>
          <a:p>
            <a:pPr algn="l"/>
            <a:r>
              <a:rPr sz="1100" b="1" i="0" u="none">
                <a:solidFill>
                  <a:srgbClr val="DC2626"/>
                </a:solidFill>
                <a:latin typeface="Calibri" panose="020F0502020204030204" pitchFamily="34" charset="0"/>
                <a:cs typeface="Calibri" panose="020F0502020204030204" pitchFamily="34" charset="0"/>
              </a:rPr>
              <a:t>Eliminazione vie di accesso batteriche</a:t>
            </a:r>
          </a:p>
        </p:txBody>
      </p:sp>
      <p:sp>
        <p:nvSpPr>
          <p:cNvPr id="19" name="TextBox 17">
            <a:extLst>
              <a:ext uri="{FF2B5EF4-FFF2-40B4-BE49-F238E27FC236}">
                <a16:creationId xmlns:a16="http://schemas.microsoft.com/office/drawing/2014/main" id="{C2B5100F-2DF8-EFC9-6D8B-FF7D40F75C34}"/>
              </a:ext>
            </a:extLst>
          </p:cNvPr>
          <p:cNvSpPr txBox="1"/>
          <p:nvPr/>
        </p:nvSpPr>
        <p:spPr>
          <a:xfrm>
            <a:off x="8353425" y="4492376"/>
            <a:ext cx="3124200" cy="169277"/>
          </a:xfrm>
          <a:prstGeom prst="rect">
            <a:avLst/>
          </a:prstGeom>
          <a:noFill/>
        </p:spPr>
        <p:txBody>
          <a:bodyPr wrap="square" lIns="0" tIns="0" rIns="0" bIns="0" anchor="t">
            <a:spAutoFit/>
          </a:bodyPr>
          <a:lstStyle/>
          <a:p>
            <a:pPr algn="l"/>
            <a:r>
              <a:rPr sz="1100" b="1" i="0" u="none">
                <a:solidFill>
                  <a:srgbClr val="B45309"/>
                </a:solidFill>
                <a:latin typeface="Calibri" panose="020F0502020204030204" pitchFamily="34" charset="0"/>
                <a:cs typeface="Calibri" panose="020F0502020204030204" pitchFamily="34" charset="0"/>
              </a:rPr>
              <a:t>Eseguire subito EGDS diagnostica</a:t>
            </a:r>
          </a:p>
        </p:txBody>
      </p:sp>
      <p:sp>
        <p:nvSpPr>
          <p:cNvPr id="20" name="TextBox 18">
            <a:extLst>
              <a:ext uri="{FF2B5EF4-FFF2-40B4-BE49-F238E27FC236}">
                <a16:creationId xmlns:a16="http://schemas.microsoft.com/office/drawing/2014/main" id="{0A8C386D-D6F5-F9B1-29ED-24572142EEC6}"/>
              </a:ext>
            </a:extLst>
          </p:cNvPr>
          <p:cNvSpPr txBox="1"/>
          <p:nvPr/>
        </p:nvSpPr>
        <p:spPr>
          <a:xfrm>
            <a:off x="809625" y="2521743"/>
            <a:ext cx="3124200" cy="769441"/>
          </a:xfrm>
          <a:prstGeom prst="rect">
            <a:avLst/>
          </a:prstGeom>
          <a:noFill/>
        </p:spPr>
        <p:txBody>
          <a:bodyPr wrap="square" lIns="0" tIns="0" rIns="0" bIns="0" anchor="t">
            <a:spAutoFit/>
          </a:bodyPr>
          <a:lstStyle/>
          <a:p>
            <a:pPr algn="l">
              <a:lnSpc>
                <a:spcPts val="1522"/>
              </a:lnSpc>
            </a:pPr>
            <a:r>
              <a:rPr sz="1400" b="0" i="0" u="none">
                <a:solidFill>
                  <a:srgbClr val="475569"/>
                </a:solidFill>
                <a:latin typeface="Calibri" panose="020F0502020204030204" pitchFamily="34" charset="0"/>
                <a:cs typeface="Calibri" panose="020F0502020204030204" pitchFamily="34" charset="0"/>
              </a:rPr>
              <a:t>L'ipertrofia viscerale riduce il volume di riserva espiratorio (ERV). Nei soggetti con OSAS l'atelettasia è il trigger di polmoniti severe.</a:t>
            </a:r>
          </a:p>
        </p:txBody>
      </p:sp>
      <p:sp>
        <p:nvSpPr>
          <p:cNvPr id="21" name="TextBox 19">
            <a:extLst>
              <a:ext uri="{FF2B5EF4-FFF2-40B4-BE49-F238E27FC236}">
                <a16:creationId xmlns:a16="http://schemas.microsoft.com/office/drawing/2014/main" id="{1E77B87F-7644-A2B9-1FE2-E8EEB9BB0FBF}"/>
              </a:ext>
            </a:extLst>
          </p:cNvPr>
          <p:cNvSpPr txBox="1"/>
          <p:nvPr/>
        </p:nvSpPr>
        <p:spPr>
          <a:xfrm>
            <a:off x="4581525" y="2521743"/>
            <a:ext cx="3124200" cy="577081"/>
          </a:xfrm>
          <a:prstGeom prst="rect">
            <a:avLst/>
          </a:prstGeom>
          <a:noFill/>
        </p:spPr>
        <p:txBody>
          <a:bodyPr wrap="square" lIns="0" tIns="0" rIns="0" bIns="0" anchor="t">
            <a:spAutoFit/>
          </a:bodyPr>
          <a:lstStyle/>
          <a:p>
            <a:pPr algn="l">
              <a:lnSpc>
                <a:spcPts val="1522"/>
              </a:lnSpc>
            </a:pPr>
            <a:r>
              <a:rPr sz="1400" b="0" i="0" u="none">
                <a:solidFill>
                  <a:srgbClr val="475569"/>
                </a:solidFill>
                <a:latin typeface="Calibri" panose="020F0502020204030204" pitchFamily="34" charset="0"/>
                <a:cs typeface="Calibri" panose="020F0502020204030204" pitchFamily="34" charset="0"/>
              </a:rPr>
              <a:t>La riduzione dell'invasività è sinonimo di prevenzione infettiva secondo il Consensus Nazionale SICOB:</a:t>
            </a:r>
          </a:p>
        </p:txBody>
      </p:sp>
      <p:sp>
        <p:nvSpPr>
          <p:cNvPr id="22" name="TextBox 20">
            <a:extLst>
              <a:ext uri="{FF2B5EF4-FFF2-40B4-BE49-F238E27FC236}">
                <a16:creationId xmlns:a16="http://schemas.microsoft.com/office/drawing/2014/main" id="{1D0FCDC9-F1D2-3E9E-7062-D7B992F783AD}"/>
              </a:ext>
            </a:extLst>
          </p:cNvPr>
          <p:cNvSpPr txBox="1"/>
          <p:nvPr/>
        </p:nvSpPr>
        <p:spPr>
          <a:xfrm>
            <a:off x="8353425" y="2521743"/>
            <a:ext cx="3124200" cy="577081"/>
          </a:xfrm>
          <a:prstGeom prst="rect">
            <a:avLst/>
          </a:prstGeom>
          <a:noFill/>
        </p:spPr>
        <p:txBody>
          <a:bodyPr wrap="square" lIns="0" tIns="0" rIns="0" bIns="0" anchor="t">
            <a:spAutoFit/>
          </a:bodyPr>
          <a:lstStyle/>
          <a:p>
            <a:pPr algn="l">
              <a:lnSpc>
                <a:spcPts val="1522"/>
              </a:lnSpc>
            </a:pPr>
            <a:r>
              <a:rPr sz="1400" b="0" i="0" u="none">
                <a:solidFill>
                  <a:srgbClr val="475569"/>
                </a:solidFill>
                <a:latin typeface="Calibri" panose="020F0502020204030204" pitchFamily="34" charset="0"/>
                <a:cs typeface="Calibri" panose="020F0502020204030204" pitchFamily="34" charset="0"/>
              </a:rPr>
              <a:t>Infezione tardiva del serbatoio sottocutaneo (port) a distanza di mesi o anni dalla chirurgia.</a:t>
            </a:r>
          </a:p>
        </p:txBody>
      </p:sp>
      <p:sp>
        <p:nvSpPr>
          <p:cNvPr id="23" name="TextBox 21">
            <a:extLst>
              <a:ext uri="{FF2B5EF4-FFF2-40B4-BE49-F238E27FC236}">
                <a16:creationId xmlns:a16="http://schemas.microsoft.com/office/drawing/2014/main" id="{D6BBB032-E0F3-2DDC-3AD4-094233C67407}"/>
              </a:ext>
            </a:extLst>
          </p:cNvPr>
          <p:cNvSpPr txBox="1"/>
          <p:nvPr/>
        </p:nvSpPr>
        <p:spPr>
          <a:xfrm>
            <a:off x="8448675" y="3293020"/>
            <a:ext cx="2933700" cy="507831"/>
          </a:xfrm>
          <a:prstGeom prst="rect">
            <a:avLst/>
          </a:prstGeom>
          <a:noFill/>
        </p:spPr>
        <p:txBody>
          <a:bodyPr wrap="square" lIns="0" tIns="0" rIns="0" bIns="0" anchor="t">
            <a:spAutoFit/>
          </a:bodyPr>
          <a:lstStyle/>
          <a:p>
            <a:pPr algn="l"/>
            <a:r>
              <a:rPr sz="1100" b="1" i="0" u="none">
                <a:solidFill>
                  <a:srgbClr val="92400E"/>
                </a:solidFill>
                <a:latin typeface="Calibri" panose="020F0502020204030204" pitchFamily="34" charset="0"/>
                <a:cs typeface="Calibri" panose="020F0502020204030204" pitchFamily="34" charset="0"/>
              </a:rPr>
              <a:t>Monito Clinico:</a:t>
            </a:r>
            <a:r>
              <a:rPr sz="1100" b="0" i="0" u="none">
                <a:solidFill>
                  <a:srgbClr val="92400E"/>
                </a:solidFill>
                <a:latin typeface="Calibri" panose="020F0502020204030204" pitchFamily="34" charset="0"/>
                <a:cs typeface="Calibri" panose="020F0502020204030204" pitchFamily="34" charset="0"/>
              </a:rPr>
              <a:t> Segno patognomonico di erosione endoluminale della banderella nello stomaco. Obbligo di espianto protesico tempestivo!</a:t>
            </a:r>
          </a:p>
        </p:txBody>
      </p:sp>
      <p:sp>
        <p:nvSpPr>
          <p:cNvPr id="24" name="TextBox 22">
            <a:extLst>
              <a:ext uri="{FF2B5EF4-FFF2-40B4-BE49-F238E27FC236}">
                <a16:creationId xmlns:a16="http://schemas.microsoft.com/office/drawing/2014/main" id="{69A45445-D128-D2C5-BAF7-72629B80DF93}"/>
              </a:ext>
            </a:extLst>
          </p:cNvPr>
          <p:cNvSpPr txBox="1"/>
          <p:nvPr/>
        </p:nvSpPr>
        <p:spPr>
          <a:xfrm>
            <a:off x="1171575" y="2188368"/>
            <a:ext cx="2267352" cy="276999"/>
          </a:xfrm>
          <a:prstGeom prst="rect">
            <a:avLst/>
          </a:prstGeom>
          <a:noFill/>
        </p:spPr>
        <p:txBody>
          <a:bodyPr wrap="none" lIns="0" tIns="0" rIns="0" bIns="0" anchor="t">
            <a:spAutoFit/>
          </a:bodyPr>
          <a:lstStyle/>
          <a:p>
            <a:pPr algn="l"/>
            <a:r>
              <a:rPr b="1" i="0" u="none">
                <a:solidFill>
                  <a:srgbClr val="0F172A"/>
                </a:solidFill>
                <a:latin typeface="Calibri" panose="020F0502020204030204" pitchFamily="34" charset="0"/>
                <a:cs typeface="Calibri" panose="020F0502020204030204" pitchFamily="34" charset="0"/>
              </a:rPr>
              <a:t>Prevenzione Polmonare</a:t>
            </a:r>
          </a:p>
        </p:txBody>
      </p:sp>
      <p:sp>
        <p:nvSpPr>
          <p:cNvPr id="25" name="TextBox 23">
            <a:extLst>
              <a:ext uri="{FF2B5EF4-FFF2-40B4-BE49-F238E27FC236}">
                <a16:creationId xmlns:a16="http://schemas.microsoft.com/office/drawing/2014/main" id="{B4C6F39A-EB9B-F65F-55E7-CCB4A2CBAE0D}"/>
              </a:ext>
            </a:extLst>
          </p:cNvPr>
          <p:cNvSpPr txBox="1"/>
          <p:nvPr/>
        </p:nvSpPr>
        <p:spPr>
          <a:xfrm>
            <a:off x="809625" y="3295951"/>
            <a:ext cx="3124200" cy="410369"/>
          </a:xfrm>
          <a:prstGeom prst="rect">
            <a:avLst/>
          </a:prstGeom>
          <a:noFill/>
        </p:spPr>
        <p:txBody>
          <a:bodyPr wrap="square" lIns="0" tIns="0" rIns="0" bIns="0" anchor="t">
            <a:spAutoFit/>
          </a:bodyPr>
          <a:lstStyle/>
          <a:p>
            <a:pPr algn="l">
              <a:lnSpc>
                <a:spcPts val="1575"/>
              </a:lnSpc>
            </a:pPr>
            <a:r>
              <a:rPr sz="1400" b="0" i="0" u="none" dirty="0">
                <a:solidFill>
                  <a:srgbClr val="334155"/>
                </a:solidFill>
                <a:latin typeface="Calibri" panose="020F0502020204030204" pitchFamily="34" charset="0"/>
                <a:cs typeface="Calibri" panose="020F0502020204030204" pitchFamily="34" charset="0"/>
              </a:rPr>
              <a:t>• </a:t>
            </a:r>
            <a:r>
              <a:rPr sz="1400" b="1" i="0" u="none" dirty="0">
                <a:solidFill>
                  <a:srgbClr val="334155"/>
                </a:solidFill>
                <a:latin typeface="Calibri" panose="020F0502020204030204" pitchFamily="34" charset="0"/>
                <a:cs typeface="Calibri" panose="020F0502020204030204" pitchFamily="34" charset="0"/>
              </a:rPr>
              <a:t>CPAP / NIV </a:t>
            </a:r>
            <a:r>
              <a:rPr sz="1400" b="1" i="0" u="none" dirty="0" err="1">
                <a:solidFill>
                  <a:srgbClr val="334155"/>
                </a:solidFill>
                <a:latin typeface="Calibri" panose="020F0502020204030204" pitchFamily="34" charset="0"/>
                <a:cs typeface="Calibri" panose="020F0502020204030204" pitchFamily="34" charset="0"/>
              </a:rPr>
              <a:t>Immediata</a:t>
            </a:r>
            <a:r>
              <a:rPr sz="1400" b="1" i="0" u="none" dirty="0">
                <a:solidFill>
                  <a:srgbClr val="334155"/>
                </a:solidFill>
                <a:latin typeface="Calibri" panose="020F0502020204030204" pitchFamily="34" charset="0"/>
                <a:cs typeface="Calibri" panose="020F0502020204030204" pitchFamily="34" charset="0"/>
              </a:rPr>
              <a:t>:</a:t>
            </a:r>
            <a:r>
              <a:rPr sz="1400" b="0" i="0" u="none" dirty="0">
                <a:solidFill>
                  <a:srgbClr val="334155"/>
                </a:solidFill>
                <a:latin typeface="Calibri" panose="020F0502020204030204" pitchFamily="34" charset="0"/>
                <a:cs typeface="Calibri" panose="020F0502020204030204" pitchFamily="34" charset="0"/>
              </a:rPr>
              <a:t> </a:t>
            </a:r>
            <a:r>
              <a:rPr sz="1400" b="0" i="0" u="none" dirty="0" err="1">
                <a:solidFill>
                  <a:srgbClr val="334155"/>
                </a:solidFill>
                <a:latin typeface="Calibri" panose="020F0502020204030204" pitchFamily="34" charset="0"/>
                <a:cs typeface="Calibri" panose="020F0502020204030204" pitchFamily="34" charset="0"/>
              </a:rPr>
              <a:t>Ripristina</a:t>
            </a:r>
            <a:r>
              <a:rPr sz="1400" b="0" i="0" u="none" dirty="0">
                <a:solidFill>
                  <a:srgbClr val="334155"/>
                </a:solidFill>
                <a:latin typeface="Calibri" panose="020F0502020204030204" pitchFamily="34" charset="0"/>
                <a:cs typeface="Calibri" panose="020F0502020204030204" pitchFamily="34" charset="0"/>
              </a:rPr>
              <a:t> la </a:t>
            </a:r>
            <a:r>
              <a:rPr sz="1400" b="0" i="0" u="none" dirty="0" err="1">
                <a:solidFill>
                  <a:srgbClr val="334155"/>
                </a:solidFill>
                <a:latin typeface="Calibri" panose="020F0502020204030204" pitchFamily="34" charset="0"/>
                <a:cs typeface="Calibri" panose="020F0502020204030204" pitchFamily="34" charset="0"/>
              </a:rPr>
              <a:t>pervietà</a:t>
            </a:r>
            <a:r>
              <a:rPr sz="1400" b="0" i="0" u="none" dirty="0">
                <a:solidFill>
                  <a:srgbClr val="334155"/>
                </a:solidFill>
                <a:latin typeface="Calibri" panose="020F0502020204030204" pitchFamily="34" charset="0"/>
                <a:cs typeface="Calibri" panose="020F0502020204030204" pitchFamily="34" charset="0"/>
              </a:rPr>
              <a:t> </a:t>
            </a:r>
            <a:r>
              <a:rPr sz="1400" b="0" i="0" u="none" dirty="0" err="1">
                <a:solidFill>
                  <a:srgbClr val="334155"/>
                </a:solidFill>
                <a:latin typeface="Calibri" panose="020F0502020204030204" pitchFamily="34" charset="0"/>
                <a:cs typeface="Calibri" panose="020F0502020204030204" pitchFamily="34" charset="0"/>
              </a:rPr>
              <a:t>alveolare</a:t>
            </a:r>
            <a:r>
              <a:rPr sz="1400" b="0" i="0" u="none" dirty="0">
                <a:solidFill>
                  <a:srgbClr val="334155"/>
                </a:solidFill>
                <a:latin typeface="Calibri" panose="020F0502020204030204" pitchFamily="34" charset="0"/>
                <a:cs typeface="Calibri" panose="020F0502020204030204" pitchFamily="34" charset="0"/>
              </a:rPr>
              <a:t>.</a:t>
            </a:r>
          </a:p>
        </p:txBody>
      </p:sp>
      <p:sp>
        <p:nvSpPr>
          <p:cNvPr id="26" name="TextBox 24">
            <a:extLst>
              <a:ext uri="{FF2B5EF4-FFF2-40B4-BE49-F238E27FC236}">
                <a16:creationId xmlns:a16="http://schemas.microsoft.com/office/drawing/2014/main" id="{E97E3EAF-2ED2-77F0-281F-7590A9972198}"/>
              </a:ext>
            </a:extLst>
          </p:cNvPr>
          <p:cNvSpPr txBox="1"/>
          <p:nvPr/>
        </p:nvSpPr>
        <p:spPr>
          <a:xfrm>
            <a:off x="809625" y="3696001"/>
            <a:ext cx="3124200" cy="410369"/>
          </a:xfrm>
          <a:prstGeom prst="rect">
            <a:avLst/>
          </a:prstGeom>
          <a:noFill/>
        </p:spPr>
        <p:txBody>
          <a:bodyPr wrap="square" lIns="0" tIns="0" rIns="0" bIns="0" anchor="t">
            <a:spAutoFit/>
          </a:bodyPr>
          <a:lstStyle/>
          <a:p>
            <a:pPr algn="l">
              <a:lnSpc>
                <a:spcPts val="1575"/>
              </a:lnSpc>
            </a:pPr>
            <a:r>
              <a:rPr sz="1400" b="0" i="0" u="none" dirty="0">
                <a:solidFill>
                  <a:srgbClr val="334155"/>
                </a:solidFill>
                <a:latin typeface="Calibri" panose="020F0502020204030204" pitchFamily="34" charset="0"/>
                <a:cs typeface="Calibri" panose="020F0502020204030204" pitchFamily="34" charset="0"/>
              </a:rPr>
              <a:t>• </a:t>
            </a:r>
            <a:r>
              <a:rPr sz="1400" b="1" i="0" u="none" dirty="0" err="1">
                <a:solidFill>
                  <a:srgbClr val="334155"/>
                </a:solidFill>
                <a:latin typeface="Calibri" panose="020F0502020204030204" pitchFamily="34" charset="0"/>
                <a:cs typeface="Calibri" panose="020F0502020204030204" pitchFamily="34" charset="0"/>
              </a:rPr>
              <a:t>Mobilizzazione</a:t>
            </a:r>
            <a:r>
              <a:rPr sz="1400" b="1" i="0" u="none" dirty="0">
                <a:solidFill>
                  <a:srgbClr val="334155"/>
                </a:solidFill>
                <a:latin typeface="Calibri" panose="020F0502020204030204" pitchFamily="34" charset="0"/>
                <a:cs typeface="Calibri" panose="020F0502020204030204" pitchFamily="34" charset="0"/>
              </a:rPr>
              <a:t> </a:t>
            </a:r>
            <a:r>
              <a:rPr sz="1400" b="1" i="0" u="none" dirty="0" err="1">
                <a:solidFill>
                  <a:srgbClr val="334155"/>
                </a:solidFill>
                <a:latin typeface="Calibri" panose="020F0502020204030204" pitchFamily="34" charset="0"/>
                <a:cs typeface="Calibri" panose="020F0502020204030204" pitchFamily="34" charset="0"/>
              </a:rPr>
              <a:t>Precoce</a:t>
            </a:r>
            <a:r>
              <a:rPr sz="1400" b="1" i="0" u="none" dirty="0">
                <a:solidFill>
                  <a:srgbClr val="334155"/>
                </a:solidFill>
                <a:latin typeface="Calibri" panose="020F0502020204030204" pitchFamily="34" charset="0"/>
                <a:cs typeface="Calibri" panose="020F0502020204030204" pitchFamily="34" charset="0"/>
              </a:rPr>
              <a:t>:</a:t>
            </a:r>
            <a:r>
              <a:rPr sz="1400" b="0" i="0" u="none" dirty="0">
                <a:solidFill>
                  <a:srgbClr val="334155"/>
                </a:solidFill>
                <a:latin typeface="Calibri" panose="020F0502020204030204" pitchFamily="34" charset="0"/>
                <a:cs typeface="Calibri" panose="020F0502020204030204" pitchFamily="34" charset="0"/>
              </a:rPr>
              <a:t> Fuori dal </a:t>
            </a:r>
            <a:r>
              <a:rPr sz="1400" b="0" i="0" u="none" dirty="0" err="1">
                <a:solidFill>
                  <a:srgbClr val="334155"/>
                </a:solidFill>
                <a:latin typeface="Calibri" panose="020F0502020204030204" pitchFamily="34" charset="0"/>
                <a:cs typeface="Calibri" panose="020F0502020204030204" pitchFamily="34" charset="0"/>
              </a:rPr>
              <a:t>letto</a:t>
            </a:r>
            <a:r>
              <a:rPr sz="1400" b="0" i="0" u="none" dirty="0">
                <a:solidFill>
                  <a:srgbClr val="334155"/>
                </a:solidFill>
                <a:latin typeface="Calibri" panose="020F0502020204030204" pitchFamily="34" charset="0"/>
                <a:cs typeface="Calibri" panose="020F0502020204030204" pitchFamily="34" charset="0"/>
              </a:rPr>
              <a:t> </a:t>
            </a:r>
            <a:r>
              <a:rPr sz="1400" b="0" i="0" u="none" dirty="0" err="1">
                <a:solidFill>
                  <a:srgbClr val="334155"/>
                </a:solidFill>
                <a:latin typeface="Calibri" panose="020F0502020204030204" pitchFamily="34" charset="0"/>
                <a:cs typeface="Calibri" panose="020F0502020204030204" pitchFamily="34" charset="0"/>
              </a:rPr>
              <a:t>entro</a:t>
            </a:r>
            <a:r>
              <a:rPr sz="1400" b="0" i="0" u="none" dirty="0">
                <a:solidFill>
                  <a:srgbClr val="334155"/>
                </a:solidFill>
                <a:latin typeface="Calibri" panose="020F0502020204030204" pitchFamily="34" charset="0"/>
                <a:cs typeface="Calibri" panose="020F0502020204030204" pitchFamily="34" charset="0"/>
              </a:rPr>
              <a:t> 4-6 ore.</a:t>
            </a:r>
          </a:p>
        </p:txBody>
      </p:sp>
      <p:sp>
        <p:nvSpPr>
          <p:cNvPr id="27" name="TextBox 25">
            <a:extLst>
              <a:ext uri="{FF2B5EF4-FFF2-40B4-BE49-F238E27FC236}">
                <a16:creationId xmlns:a16="http://schemas.microsoft.com/office/drawing/2014/main" id="{9019DCDE-27E1-C6DA-DA85-7B143D3B818D}"/>
              </a:ext>
            </a:extLst>
          </p:cNvPr>
          <p:cNvSpPr txBox="1"/>
          <p:nvPr/>
        </p:nvSpPr>
        <p:spPr>
          <a:xfrm>
            <a:off x="4886325" y="2188368"/>
            <a:ext cx="1753685" cy="276999"/>
          </a:xfrm>
          <a:prstGeom prst="rect">
            <a:avLst/>
          </a:prstGeom>
          <a:noFill/>
        </p:spPr>
        <p:txBody>
          <a:bodyPr wrap="none" lIns="0" tIns="0" rIns="0" bIns="0" anchor="t">
            <a:spAutoFit/>
          </a:bodyPr>
          <a:lstStyle/>
          <a:p>
            <a:pPr algn="l"/>
            <a:r>
              <a:rPr b="1" i="0" u="none">
                <a:solidFill>
                  <a:srgbClr val="0F172A"/>
                </a:solidFill>
                <a:latin typeface="Calibri" panose="020F0502020204030204" pitchFamily="34" charset="0"/>
                <a:cs typeface="Calibri" panose="020F0502020204030204" pitchFamily="34" charset="0"/>
              </a:rPr>
              <a:t>I Tre Divieti ERABS</a:t>
            </a:r>
          </a:p>
        </p:txBody>
      </p:sp>
      <p:sp>
        <p:nvSpPr>
          <p:cNvPr id="28" name="TextBox 26">
            <a:extLst>
              <a:ext uri="{FF2B5EF4-FFF2-40B4-BE49-F238E27FC236}">
                <a16:creationId xmlns:a16="http://schemas.microsoft.com/office/drawing/2014/main" id="{841761F1-5664-EC2C-8533-E8BB71999D60}"/>
              </a:ext>
            </a:extLst>
          </p:cNvPr>
          <p:cNvSpPr txBox="1"/>
          <p:nvPr/>
        </p:nvSpPr>
        <p:spPr>
          <a:xfrm>
            <a:off x="4581525" y="3196976"/>
            <a:ext cx="3124200" cy="410369"/>
          </a:xfrm>
          <a:prstGeom prst="rect">
            <a:avLst/>
          </a:prstGeom>
          <a:noFill/>
        </p:spPr>
        <p:txBody>
          <a:bodyPr wrap="square" lIns="0" tIns="0" rIns="0" bIns="0" anchor="t">
            <a:spAutoFit/>
          </a:bodyPr>
          <a:lstStyle/>
          <a:p>
            <a:pPr algn="l">
              <a:lnSpc>
                <a:spcPts val="1575"/>
              </a:lnSpc>
            </a:pPr>
            <a:r>
              <a:rPr sz="1400" b="0" i="0" u="none">
                <a:solidFill>
                  <a:srgbClr val="334155"/>
                </a:solidFill>
                <a:latin typeface="Calibri" panose="020F0502020204030204" pitchFamily="34" charset="0"/>
                <a:cs typeface="Calibri" panose="020F0502020204030204" pitchFamily="34" charset="0"/>
              </a:rPr>
              <a:t>✗ </a:t>
            </a:r>
            <a:r>
              <a:rPr sz="1400" b="1" i="0" u="none">
                <a:solidFill>
                  <a:srgbClr val="334155"/>
                </a:solidFill>
                <a:latin typeface="Calibri" panose="020F0502020204030204" pitchFamily="34" charset="0"/>
                <a:cs typeface="Calibri" panose="020F0502020204030204" pitchFamily="34" charset="0"/>
              </a:rPr>
              <a:t>No Sondino Naso-Gastrico:</a:t>
            </a:r>
            <a:r>
              <a:rPr sz="1400" b="0" i="0" u="none">
                <a:solidFill>
                  <a:srgbClr val="334155"/>
                </a:solidFill>
                <a:latin typeface="Calibri" panose="020F0502020204030204" pitchFamily="34" charset="0"/>
                <a:cs typeface="Calibri" panose="020F0502020204030204" pitchFamily="34" charset="0"/>
              </a:rPr>
              <a:t> Previene micro-inalazioni.</a:t>
            </a:r>
          </a:p>
        </p:txBody>
      </p:sp>
      <p:sp>
        <p:nvSpPr>
          <p:cNvPr id="29" name="TextBox 27">
            <a:extLst>
              <a:ext uri="{FF2B5EF4-FFF2-40B4-BE49-F238E27FC236}">
                <a16:creationId xmlns:a16="http://schemas.microsoft.com/office/drawing/2014/main" id="{9C7DB4C3-D606-B65E-DC8D-38899894C26D}"/>
              </a:ext>
            </a:extLst>
          </p:cNvPr>
          <p:cNvSpPr txBox="1"/>
          <p:nvPr/>
        </p:nvSpPr>
        <p:spPr>
          <a:xfrm>
            <a:off x="4581525" y="3597026"/>
            <a:ext cx="3124200" cy="410369"/>
          </a:xfrm>
          <a:prstGeom prst="rect">
            <a:avLst/>
          </a:prstGeom>
          <a:noFill/>
        </p:spPr>
        <p:txBody>
          <a:bodyPr wrap="square" lIns="0" tIns="0" rIns="0" bIns="0" anchor="t">
            <a:spAutoFit/>
          </a:bodyPr>
          <a:lstStyle/>
          <a:p>
            <a:pPr algn="l">
              <a:lnSpc>
                <a:spcPts val="1575"/>
              </a:lnSpc>
            </a:pPr>
            <a:r>
              <a:rPr sz="1400" b="0" i="0" u="none">
                <a:solidFill>
                  <a:srgbClr val="334155"/>
                </a:solidFill>
                <a:latin typeface="Calibri" panose="020F0502020204030204" pitchFamily="34" charset="0"/>
                <a:cs typeface="Calibri" panose="020F0502020204030204" pitchFamily="34" charset="0"/>
              </a:rPr>
              <a:t>✗ </a:t>
            </a:r>
            <a:r>
              <a:rPr sz="1400" b="1" i="0" u="none">
                <a:solidFill>
                  <a:srgbClr val="334155"/>
                </a:solidFill>
                <a:latin typeface="Calibri" panose="020F0502020204030204" pitchFamily="34" charset="0"/>
                <a:cs typeface="Calibri" panose="020F0502020204030204" pitchFamily="34" charset="0"/>
              </a:rPr>
              <a:t>No Drenaggi di Routine:</a:t>
            </a:r>
            <a:r>
              <a:rPr sz="1400" b="0" i="0" u="none">
                <a:solidFill>
                  <a:srgbClr val="334155"/>
                </a:solidFill>
                <a:latin typeface="Calibri" panose="020F0502020204030204" pitchFamily="34" charset="0"/>
                <a:cs typeface="Calibri" panose="020F0502020204030204" pitchFamily="34" charset="0"/>
              </a:rPr>
              <a:t> Evita colonizzazione retrograda.</a:t>
            </a:r>
          </a:p>
        </p:txBody>
      </p:sp>
      <p:sp>
        <p:nvSpPr>
          <p:cNvPr id="30" name="TextBox 28">
            <a:extLst>
              <a:ext uri="{FF2B5EF4-FFF2-40B4-BE49-F238E27FC236}">
                <a16:creationId xmlns:a16="http://schemas.microsoft.com/office/drawing/2014/main" id="{EB2F8E6D-FCBE-7156-56FB-CC86392DB1D8}"/>
              </a:ext>
            </a:extLst>
          </p:cNvPr>
          <p:cNvSpPr txBox="1"/>
          <p:nvPr/>
        </p:nvSpPr>
        <p:spPr>
          <a:xfrm>
            <a:off x="4581525" y="3997076"/>
            <a:ext cx="3124200" cy="410369"/>
          </a:xfrm>
          <a:prstGeom prst="rect">
            <a:avLst/>
          </a:prstGeom>
          <a:noFill/>
        </p:spPr>
        <p:txBody>
          <a:bodyPr wrap="square" lIns="0" tIns="0" rIns="0" bIns="0" anchor="t">
            <a:spAutoFit/>
          </a:bodyPr>
          <a:lstStyle/>
          <a:p>
            <a:pPr algn="l">
              <a:lnSpc>
                <a:spcPts val="1575"/>
              </a:lnSpc>
            </a:pPr>
            <a:r>
              <a:rPr sz="1400" b="0" i="0" u="none">
                <a:solidFill>
                  <a:srgbClr val="334155"/>
                </a:solidFill>
                <a:latin typeface="Calibri" panose="020F0502020204030204" pitchFamily="34" charset="0"/>
                <a:cs typeface="Calibri" panose="020F0502020204030204" pitchFamily="34" charset="0"/>
              </a:rPr>
              <a:t>✗ </a:t>
            </a:r>
            <a:r>
              <a:rPr sz="1400" b="1" i="0" u="none">
                <a:solidFill>
                  <a:srgbClr val="334155"/>
                </a:solidFill>
                <a:latin typeface="Calibri" panose="020F0502020204030204" pitchFamily="34" charset="0"/>
                <a:cs typeface="Calibri" panose="020F0502020204030204" pitchFamily="34" charset="0"/>
              </a:rPr>
              <a:t>No Catetere Vescicale:</a:t>
            </a:r>
            <a:r>
              <a:rPr sz="1400" b="0" i="0" u="none">
                <a:solidFill>
                  <a:srgbClr val="334155"/>
                </a:solidFill>
                <a:latin typeface="Calibri" panose="020F0502020204030204" pitchFamily="34" charset="0"/>
                <a:cs typeface="Calibri" panose="020F0502020204030204" pitchFamily="34" charset="0"/>
              </a:rPr>
              <a:t> Azzera le infezioni urinarie.</a:t>
            </a:r>
          </a:p>
        </p:txBody>
      </p:sp>
      <p:sp>
        <p:nvSpPr>
          <p:cNvPr id="31" name="TextBox 29">
            <a:extLst>
              <a:ext uri="{FF2B5EF4-FFF2-40B4-BE49-F238E27FC236}">
                <a16:creationId xmlns:a16="http://schemas.microsoft.com/office/drawing/2014/main" id="{F5E80118-410B-F0FE-0519-71A5FCEA19D5}"/>
              </a:ext>
            </a:extLst>
          </p:cNvPr>
          <p:cNvSpPr txBox="1"/>
          <p:nvPr/>
        </p:nvSpPr>
        <p:spPr>
          <a:xfrm>
            <a:off x="8658225" y="2188368"/>
            <a:ext cx="2553776" cy="276999"/>
          </a:xfrm>
          <a:prstGeom prst="rect">
            <a:avLst/>
          </a:prstGeom>
          <a:noFill/>
        </p:spPr>
        <p:txBody>
          <a:bodyPr wrap="none" lIns="0" tIns="0" rIns="0" bIns="0" anchor="t">
            <a:spAutoFit/>
          </a:bodyPr>
          <a:lstStyle/>
          <a:p>
            <a:pPr algn="l"/>
            <a:r>
              <a:rPr b="1" i="0" u="none">
                <a:solidFill>
                  <a:srgbClr val="0F172A"/>
                </a:solidFill>
                <a:latin typeface="Calibri" panose="020F0502020204030204" pitchFamily="34" charset="0"/>
                <a:cs typeface="Calibri" panose="020F0502020204030204" pitchFamily="34" charset="0"/>
              </a:rPr>
              <a:t>Bendaggio Gastrico (LAGB)</a:t>
            </a:r>
          </a:p>
        </p:txBody>
      </p:sp>
    </p:spTree>
    <p:extLst>
      <p:ext uri="{BB962C8B-B14F-4D97-AF65-F5344CB8AC3E}">
        <p14:creationId xmlns:p14="http://schemas.microsoft.com/office/powerpoint/2010/main" val="34664140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ppt_x"/>
                                          </p:val>
                                        </p:tav>
                                        <p:tav tm="100000">
                                          <p:val>
                                            <p:strVal val="#ppt_x"/>
                                          </p:val>
                                        </p:tav>
                                      </p:tavLst>
                                    </p:anim>
                                    <p:anim calcmode="lin" valueType="num">
                                      <p:cBhvr additive="base">
                                        <p:cTn id="4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00" fill="hold"/>
                                        <p:tgtEl>
                                          <p:spTgt spid="19"/>
                                        </p:tgtEl>
                                        <p:attrNameLst>
                                          <p:attrName>ppt_x</p:attrName>
                                        </p:attrNameLst>
                                      </p:cBhvr>
                                      <p:tavLst>
                                        <p:tav tm="0">
                                          <p:val>
                                            <p:strVal val="#ppt_x"/>
                                          </p:val>
                                        </p:tav>
                                        <p:tav tm="100000">
                                          <p:val>
                                            <p:strVal val="#ppt_x"/>
                                          </p:val>
                                        </p:tav>
                                      </p:tavLst>
                                    </p:anim>
                                    <p:anim calcmode="lin" valueType="num">
                                      <p:cBhvr additive="base">
                                        <p:cTn id="58" dur="500" fill="hold"/>
                                        <p:tgtEl>
                                          <p:spTgt spid="1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fill="hold"/>
                                        <p:tgtEl>
                                          <p:spTgt spid="22"/>
                                        </p:tgtEl>
                                        <p:attrNameLst>
                                          <p:attrName>ppt_x</p:attrName>
                                        </p:attrNameLst>
                                      </p:cBhvr>
                                      <p:tavLst>
                                        <p:tav tm="0">
                                          <p:val>
                                            <p:strVal val="#ppt_x"/>
                                          </p:val>
                                        </p:tav>
                                        <p:tav tm="100000">
                                          <p:val>
                                            <p:strVal val="#ppt_x"/>
                                          </p:val>
                                        </p:tav>
                                      </p:tavLst>
                                    </p:anim>
                                    <p:anim calcmode="lin" valueType="num">
                                      <p:cBhvr additive="base">
                                        <p:cTn id="62" dur="500" fill="hold"/>
                                        <p:tgtEl>
                                          <p:spTgt spid="2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ppt_x"/>
                                          </p:val>
                                        </p:tav>
                                        <p:tav tm="100000">
                                          <p:val>
                                            <p:strVal val="#ppt_x"/>
                                          </p:val>
                                        </p:tav>
                                      </p:tavLst>
                                    </p:anim>
                                    <p:anim calcmode="lin" valueType="num">
                                      <p:cBhvr additive="base">
                                        <p:cTn id="66" dur="500" fill="hold"/>
                                        <p:tgtEl>
                                          <p:spTgt spid="23"/>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additive="base">
                                        <p:cTn id="69" dur="500" fill="hold"/>
                                        <p:tgtEl>
                                          <p:spTgt spid="31"/>
                                        </p:tgtEl>
                                        <p:attrNameLst>
                                          <p:attrName>ppt_x</p:attrName>
                                        </p:attrNameLst>
                                      </p:cBhvr>
                                      <p:tavLst>
                                        <p:tav tm="0">
                                          <p:val>
                                            <p:strVal val="#ppt_x"/>
                                          </p:val>
                                        </p:tav>
                                        <p:tav tm="100000">
                                          <p:val>
                                            <p:strVal val="#ppt_x"/>
                                          </p:val>
                                        </p:tav>
                                      </p:tavLst>
                                    </p:anim>
                                    <p:anim calcmode="lin" valueType="num">
                                      <p:cBhvr additive="base">
                                        <p:cTn id="70" dur="500" fill="hold"/>
                                        <p:tgtEl>
                                          <p:spTgt spid="31"/>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ppt_x"/>
                                          </p:val>
                                        </p:tav>
                                        <p:tav tm="100000">
                                          <p:val>
                                            <p:strVal val="#ppt_x"/>
                                          </p:val>
                                        </p:tav>
                                      </p:tavLst>
                                    </p:anim>
                                    <p:anim calcmode="lin" valueType="num">
                                      <p:cBhvr additive="base">
                                        <p:cTn id="7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animBg="1"/>
      <p:bldP spid="13" grpId="0" animBg="1"/>
      <p:bldP spid="18" grpId="0"/>
      <p:bldP spid="19" grpId="0"/>
      <p:bldP spid="21" grpId="0"/>
      <p:bldP spid="22" grpId="0"/>
      <p:bldP spid="23" grpId="0"/>
      <p:bldP spid="27" grpId="0"/>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9F56B-9F8B-D817-1F29-565E24A1FDAA}"/>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87D333AC-6C02-0D8A-A826-558B3EC45263}"/>
              </a:ext>
            </a:extLst>
          </p:cNvPr>
          <p:cNvPicPr>
            <a:picLocks noChangeAspect="1"/>
          </p:cNvPicPr>
          <p:nvPr/>
        </p:nvPicPr>
        <p:blipFill>
          <a:blip r:embed="rId3">
            <a:alphaModFix amt="52000"/>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rot="5400000">
            <a:off x="3451614" y="-3228094"/>
            <a:ext cx="1387332" cy="8290560"/>
          </a:xfrm>
          <a:prstGeom prst="rect">
            <a:avLst/>
          </a:prstGeom>
          <a:ln>
            <a:solidFill>
              <a:schemeClr val="accent1">
                <a:alpha val="84000"/>
              </a:schemeClr>
            </a:solidFill>
          </a:ln>
        </p:spPr>
      </p:pic>
      <p:pic>
        <p:nvPicPr>
          <p:cNvPr id="3" name="Immagine 2">
            <a:extLst>
              <a:ext uri="{FF2B5EF4-FFF2-40B4-BE49-F238E27FC236}">
                <a16:creationId xmlns:a16="http://schemas.microsoft.com/office/drawing/2014/main" id="{1A0DD55D-6185-0DEC-96D4-B73EACEA05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4" name="Immagine 3">
            <a:extLst>
              <a:ext uri="{FF2B5EF4-FFF2-40B4-BE49-F238E27FC236}">
                <a16:creationId xmlns:a16="http://schemas.microsoft.com/office/drawing/2014/main" id="{4A677E8F-D22D-B846-D2A4-B96C4297F456}"/>
              </a:ext>
            </a:extLst>
          </p:cNvPr>
          <p:cNvPicPr>
            <a:picLocks noChangeAspect="1"/>
          </p:cNvPicPr>
          <p:nvPr/>
        </p:nvPicPr>
        <p:blipFill>
          <a:blip r:embed="rId6">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
        <p:nvSpPr>
          <p:cNvPr id="5" name="CasellaDiTesto 4">
            <a:extLst>
              <a:ext uri="{FF2B5EF4-FFF2-40B4-BE49-F238E27FC236}">
                <a16:creationId xmlns:a16="http://schemas.microsoft.com/office/drawing/2014/main" id="{13F3806B-E4F2-032B-0056-8CF89356DCA6}"/>
              </a:ext>
            </a:extLst>
          </p:cNvPr>
          <p:cNvSpPr txBox="1"/>
          <p:nvPr/>
        </p:nvSpPr>
        <p:spPr>
          <a:xfrm>
            <a:off x="11762986" y="6488667"/>
            <a:ext cx="418704" cy="369332"/>
          </a:xfrm>
          <a:prstGeom prst="rect">
            <a:avLst/>
          </a:prstGeom>
          <a:noFill/>
        </p:spPr>
        <p:txBody>
          <a:bodyPr wrap="none" rtlCol="0">
            <a:spAutoFit/>
          </a:bodyPr>
          <a:lstStyle/>
          <a:p>
            <a:r>
              <a:rPr lang="it-IT" dirty="0"/>
              <a:t>15</a:t>
            </a:r>
          </a:p>
        </p:txBody>
      </p:sp>
      <p:sp>
        <p:nvSpPr>
          <p:cNvPr id="10" name="Titolo 2">
            <a:extLst>
              <a:ext uri="{FF2B5EF4-FFF2-40B4-BE49-F238E27FC236}">
                <a16:creationId xmlns:a16="http://schemas.microsoft.com/office/drawing/2014/main" id="{8568E19D-2039-B6D8-F6D8-43B324151F98}"/>
              </a:ext>
            </a:extLst>
          </p:cNvPr>
          <p:cNvSpPr txBox="1">
            <a:spLocks/>
          </p:cNvSpPr>
          <p:nvPr/>
        </p:nvSpPr>
        <p:spPr>
          <a:xfrm>
            <a:off x="127328" y="510573"/>
            <a:ext cx="7030556" cy="813226"/>
          </a:xfrm>
          <a:prstGeom prst="rect">
            <a:avLst/>
          </a:prstGeom>
        </p:spPr>
        <p:txBody>
          <a:bodyPr>
            <a:no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5400" dirty="0">
                <a:solidFill>
                  <a:schemeClr val="tx1"/>
                </a:solidFill>
              </a:rPr>
              <a:t>TAKE HOME MESSAGES</a:t>
            </a:r>
            <a:endParaRPr lang="it-IT" sz="4400" dirty="0">
              <a:solidFill>
                <a:schemeClr val="tx1"/>
              </a:solidFill>
            </a:endParaRPr>
          </a:p>
        </p:txBody>
      </p:sp>
      <p:sp>
        <p:nvSpPr>
          <p:cNvPr id="32" name="Rounded Rectangle 4">
            <a:extLst>
              <a:ext uri="{FF2B5EF4-FFF2-40B4-BE49-F238E27FC236}">
                <a16:creationId xmlns:a16="http://schemas.microsoft.com/office/drawing/2014/main" id="{63A4F056-6699-7281-4801-8D0178D96C4C}"/>
              </a:ext>
            </a:extLst>
          </p:cNvPr>
          <p:cNvSpPr/>
          <p:nvPr/>
        </p:nvSpPr>
        <p:spPr>
          <a:xfrm>
            <a:off x="389938" y="2130472"/>
            <a:ext cx="10972800" cy="676275"/>
          </a:xfrm>
          <a:prstGeom prst="roundRect">
            <a:avLst>
              <a:gd name="adj" fmla="val 14084"/>
            </a:avLst>
          </a:prstGeom>
          <a:solidFill>
            <a:schemeClr val="bg1"/>
          </a:solidFill>
          <a:ln w="9525">
            <a:solidFill>
              <a:srgbClr val="22304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solidFill>
                <a:schemeClr val="tx1"/>
              </a:solidFill>
              <a:latin typeface="Calibri" panose="020F0502020204030204" pitchFamily="34" charset="0"/>
              <a:cs typeface="Calibri" panose="020F0502020204030204" pitchFamily="34" charset="0"/>
            </a:endParaRPr>
          </a:p>
        </p:txBody>
      </p:sp>
      <p:sp>
        <p:nvSpPr>
          <p:cNvPr id="33" name="Rounded Rectangle 5">
            <a:extLst>
              <a:ext uri="{FF2B5EF4-FFF2-40B4-BE49-F238E27FC236}">
                <a16:creationId xmlns:a16="http://schemas.microsoft.com/office/drawing/2014/main" id="{C062BFA5-466C-A392-8A66-13B79FAFF077}"/>
              </a:ext>
            </a:extLst>
          </p:cNvPr>
          <p:cNvSpPr/>
          <p:nvPr/>
        </p:nvSpPr>
        <p:spPr>
          <a:xfrm>
            <a:off x="389938" y="2921047"/>
            <a:ext cx="10972800" cy="676275"/>
          </a:xfrm>
          <a:prstGeom prst="roundRect">
            <a:avLst>
              <a:gd name="adj" fmla="val 14084"/>
            </a:avLst>
          </a:prstGeom>
          <a:solidFill>
            <a:schemeClr val="bg1"/>
          </a:solidFill>
          <a:ln w="9525">
            <a:solidFill>
              <a:srgbClr val="22304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solidFill>
                <a:schemeClr val="tx1"/>
              </a:solidFill>
              <a:latin typeface="Calibri" panose="020F0502020204030204" pitchFamily="34" charset="0"/>
              <a:cs typeface="Calibri" panose="020F0502020204030204" pitchFamily="34" charset="0"/>
            </a:endParaRPr>
          </a:p>
        </p:txBody>
      </p:sp>
      <p:sp>
        <p:nvSpPr>
          <p:cNvPr id="34" name="Rounded Rectangle 6">
            <a:extLst>
              <a:ext uri="{FF2B5EF4-FFF2-40B4-BE49-F238E27FC236}">
                <a16:creationId xmlns:a16="http://schemas.microsoft.com/office/drawing/2014/main" id="{C0E6249C-9F54-AB86-FB21-8E2A315AED5B}"/>
              </a:ext>
            </a:extLst>
          </p:cNvPr>
          <p:cNvSpPr/>
          <p:nvPr/>
        </p:nvSpPr>
        <p:spPr>
          <a:xfrm>
            <a:off x="389938" y="3711622"/>
            <a:ext cx="10972800" cy="676275"/>
          </a:xfrm>
          <a:prstGeom prst="roundRect">
            <a:avLst>
              <a:gd name="adj" fmla="val 14084"/>
            </a:avLst>
          </a:prstGeom>
          <a:solidFill>
            <a:schemeClr val="bg1"/>
          </a:solidFill>
          <a:ln w="9525">
            <a:solidFill>
              <a:srgbClr val="22304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solidFill>
                <a:schemeClr val="tx1"/>
              </a:solidFill>
              <a:latin typeface="Calibri" panose="020F0502020204030204" pitchFamily="34" charset="0"/>
              <a:cs typeface="Calibri" panose="020F0502020204030204" pitchFamily="34" charset="0"/>
            </a:endParaRPr>
          </a:p>
        </p:txBody>
      </p:sp>
      <p:sp>
        <p:nvSpPr>
          <p:cNvPr id="35" name="Rounded Rectangle 7">
            <a:extLst>
              <a:ext uri="{FF2B5EF4-FFF2-40B4-BE49-F238E27FC236}">
                <a16:creationId xmlns:a16="http://schemas.microsoft.com/office/drawing/2014/main" id="{0FAB4627-9F37-91ED-C96F-3165B0F51CB8}"/>
              </a:ext>
            </a:extLst>
          </p:cNvPr>
          <p:cNvSpPr/>
          <p:nvPr/>
        </p:nvSpPr>
        <p:spPr>
          <a:xfrm>
            <a:off x="389938" y="4502197"/>
            <a:ext cx="10972800" cy="676275"/>
          </a:xfrm>
          <a:prstGeom prst="roundRect">
            <a:avLst>
              <a:gd name="adj" fmla="val 14084"/>
            </a:avLst>
          </a:prstGeom>
          <a:solidFill>
            <a:schemeClr val="bg1"/>
          </a:solidFill>
          <a:ln w="9525">
            <a:solidFill>
              <a:srgbClr val="22304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solidFill>
                <a:schemeClr val="tx1"/>
              </a:solidFill>
              <a:latin typeface="Calibri" panose="020F0502020204030204" pitchFamily="34" charset="0"/>
              <a:cs typeface="Calibri" panose="020F0502020204030204" pitchFamily="34" charset="0"/>
            </a:endParaRPr>
          </a:p>
        </p:txBody>
      </p:sp>
      <p:sp>
        <p:nvSpPr>
          <p:cNvPr id="36" name="Rounded Rectangle 8">
            <a:extLst>
              <a:ext uri="{FF2B5EF4-FFF2-40B4-BE49-F238E27FC236}">
                <a16:creationId xmlns:a16="http://schemas.microsoft.com/office/drawing/2014/main" id="{03ACD15B-260E-635B-E0B1-BCB4324C89CF}"/>
              </a:ext>
            </a:extLst>
          </p:cNvPr>
          <p:cNvSpPr/>
          <p:nvPr/>
        </p:nvSpPr>
        <p:spPr>
          <a:xfrm>
            <a:off x="389938" y="5292772"/>
            <a:ext cx="10972800" cy="676275"/>
          </a:xfrm>
          <a:prstGeom prst="roundRect">
            <a:avLst>
              <a:gd name="adj" fmla="val 14084"/>
            </a:avLst>
          </a:prstGeom>
          <a:solidFill>
            <a:schemeClr val="bg1"/>
          </a:solidFill>
          <a:ln w="9525">
            <a:solidFill>
              <a:srgbClr val="22304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solidFill>
                <a:schemeClr val="tx1"/>
              </a:solidFill>
              <a:latin typeface="Calibri" panose="020F0502020204030204" pitchFamily="34" charset="0"/>
              <a:cs typeface="Calibri" panose="020F0502020204030204" pitchFamily="34" charset="0"/>
            </a:endParaRPr>
          </a:p>
        </p:txBody>
      </p:sp>
      <p:sp>
        <p:nvSpPr>
          <p:cNvPr id="37" name="Rounded Rectangle 11">
            <a:extLst>
              <a:ext uri="{FF2B5EF4-FFF2-40B4-BE49-F238E27FC236}">
                <a16:creationId xmlns:a16="http://schemas.microsoft.com/office/drawing/2014/main" id="{336AC624-0272-A08E-096E-B681164EA899}"/>
              </a:ext>
            </a:extLst>
          </p:cNvPr>
          <p:cNvSpPr/>
          <p:nvPr/>
        </p:nvSpPr>
        <p:spPr>
          <a:xfrm>
            <a:off x="589963" y="2297160"/>
            <a:ext cx="342900" cy="342900"/>
          </a:xfrm>
          <a:prstGeom prst="roundRect">
            <a:avLst>
              <a:gd name="adj" fmla="val 22222"/>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solidFill>
                <a:schemeClr val="bg1"/>
              </a:solidFill>
              <a:latin typeface="Calibri" panose="020F0502020204030204" pitchFamily="34" charset="0"/>
              <a:cs typeface="Calibri" panose="020F0502020204030204" pitchFamily="34" charset="0"/>
            </a:endParaRPr>
          </a:p>
        </p:txBody>
      </p:sp>
      <p:sp>
        <p:nvSpPr>
          <p:cNvPr id="38" name="Rounded Rectangle 12">
            <a:extLst>
              <a:ext uri="{FF2B5EF4-FFF2-40B4-BE49-F238E27FC236}">
                <a16:creationId xmlns:a16="http://schemas.microsoft.com/office/drawing/2014/main" id="{DA3F8564-9F10-1739-8541-208F6F172279}"/>
              </a:ext>
            </a:extLst>
          </p:cNvPr>
          <p:cNvSpPr/>
          <p:nvPr/>
        </p:nvSpPr>
        <p:spPr>
          <a:xfrm>
            <a:off x="589963" y="3087735"/>
            <a:ext cx="342900" cy="342900"/>
          </a:xfrm>
          <a:prstGeom prst="roundRect">
            <a:avLst>
              <a:gd name="adj" fmla="val 22222"/>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solidFill>
                <a:schemeClr val="bg1"/>
              </a:solidFill>
              <a:latin typeface="Calibri" panose="020F0502020204030204" pitchFamily="34" charset="0"/>
              <a:cs typeface="Calibri" panose="020F0502020204030204" pitchFamily="34" charset="0"/>
            </a:endParaRPr>
          </a:p>
        </p:txBody>
      </p:sp>
      <p:sp>
        <p:nvSpPr>
          <p:cNvPr id="39" name="Rounded Rectangle 13">
            <a:extLst>
              <a:ext uri="{FF2B5EF4-FFF2-40B4-BE49-F238E27FC236}">
                <a16:creationId xmlns:a16="http://schemas.microsoft.com/office/drawing/2014/main" id="{51FC8107-A1B7-D168-C9BA-460A6C3576D9}"/>
              </a:ext>
            </a:extLst>
          </p:cNvPr>
          <p:cNvSpPr/>
          <p:nvPr/>
        </p:nvSpPr>
        <p:spPr>
          <a:xfrm>
            <a:off x="589963" y="3878310"/>
            <a:ext cx="342900" cy="342900"/>
          </a:xfrm>
          <a:prstGeom prst="roundRect">
            <a:avLst>
              <a:gd name="adj" fmla="val 22222"/>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solidFill>
                <a:schemeClr val="bg1"/>
              </a:solidFill>
              <a:latin typeface="Calibri" panose="020F0502020204030204" pitchFamily="34" charset="0"/>
              <a:cs typeface="Calibri" panose="020F0502020204030204" pitchFamily="34" charset="0"/>
            </a:endParaRPr>
          </a:p>
        </p:txBody>
      </p:sp>
      <p:sp>
        <p:nvSpPr>
          <p:cNvPr id="40" name="Rounded Rectangle 14">
            <a:extLst>
              <a:ext uri="{FF2B5EF4-FFF2-40B4-BE49-F238E27FC236}">
                <a16:creationId xmlns:a16="http://schemas.microsoft.com/office/drawing/2014/main" id="{5787EC60-3CB6-C9F4-7694-458E2D3D498D}"/>
              </a:ext>
            </a:extLst>
          </p:cNvPr>
          <p:cNvSpPr/>
          <p:nvPr/>
        </p:nvSpPr>
        <p:spPr>
          <a:xfrm>
            <a:off x="589963" y="4668885"/>
            <a:ext cx="342900" cy="342900"/>
          </a:xfrm>
          <a:prstGeom prst="roundRect">
            <a:avLst>
              <a:gd name="adj" fmla="val 22222"/>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solidFill>
                <a:schemeClr val="bg1"/>
              </a:solidFill>
              <a:latin typeface="Calibri" panose="020F0502020204030204" pitchFamily="34" charset="0"/>
              <a:cs typeface="Calibri" panose="020F0502020204030204" pitchFamily="34" charset="0"/>
            </a:endParaRPr>
          </a:p>
        </p:txBody>
      </p:sp>
      <p:sp>
        <p:nvSpPr>
          <p:cNvPr id="41" name="Rounded Rectangle 15">
            <a:extLst>
              <a:ext uri="{FF2B5EF4-FFF2-40B4-BE49-F238E27FC236}">
                <a16:creationId xmlns:a16="http://schemas.microsoft.com/office/drawing/2014/main" id="{B53460AB-16EE-B4EA-977C-3B2FD3E76A5B}"/>
              </a:ext>
            </a:extLst>
          </p:cNvPr>
          <p:cNvSpPr/>
          <p:nvPr/>
        </p:nvSpPr>
        <p:spPr>
          <a:xfrm>
            <a:off x="589963" y="5459460"/>
            <a:ext cx="342900" cy="342900"/>
          </a:xfrm>
          <a:prstGeom prst="roundRect">
            <a:avLst>
              <a:gd name="adj" fmla="val 22222"/>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solidFill>
                <a:schemeClr val="bg1"/>
              </a:solidFill>
              <a:latin typeface="Calibri" panose="020F0502020204030204" pitchFamily="34" charset="0"/>
              <a:cs typeface="Calibri" panose="020F0502020204030204" pitchFamily="34" charset="0"/>
            </a:endParaRPr>
          </a:p>
        </p:txBody>
      </p:sp>
      <p:sp>
        <p:nvSpPr>
          <p:cNvPr id="42" name="TextBox 19">
            <a:extLst>
              <a:ext uri="{FF2B5EF4-FFF2-40B4-BE49-F238E27FC236}">
                <a16:creationId xmlns:a16="http://schemas.microsoft.com/office/drawing/2014/main" id="{9E449E64-21E6-C653-8E59-E6220125991B}"/>
              </a:ext>
            </a:extLst>
          </p:cNvPr>
          <p:cNvSpPr txBox="1"/>
          <p:nvPr/>
        </p:nvSpPr>
        <p:spPr>
          <a:xfrm>
            <a:off x="447088" y="2345500"/>
            <a:ext cx="628650" cy="246221"/>
          </a:xfrm>
          <a:prstGeom prst="rect">
            <a:avLst/>
          </a:prstGeom>
          <a:noFill/>
        </p:spPr>
        <p:txBody>
          <a:bodyPr wrap="square" lIns="0" tIns="0" rIns="0" bIns="0" anchor="ctr">
            <a:spAutoFit/>
          </a:bodyPr>
          <a:lstStyle/>
          <a:p>
            <a:pPr algn="ctr"/>
            <a:r>
              <a:rPr sz="1600" b="1" i="0" u="none" dirty="0">
                <a:solidFill>
                  <a:schemeClr val="bg1"/>
                </a:solidFill>
                <a:latin typeface="Calibri" panose="020F0502020204030204" pitchFamily="34" charset="0"/>
                <a:cs typeface="Calibri" panose="020F0502020204030204" pitchFamily="34" charset="0"/>
              </a:rPr>
              <a:t>1</a:t>
            </a:r>
          </a:p>
        </p:txBody>
      </p:sp>
      <p:sp>
        <p:nvSpPr>
          <p:cNvPr id="43" name="TextBox 20">
            <a:extLst>
              <a:ext uri="{FF2B5EF4-FFF2-40B4-BE49-F238E27FC236}">
                <a16:creationId xmlns:a16="http://schemas.microsoft.com/office/drawing/2014/main" id="{58966911-E82C-6095-76E3-46B6F4D02DEE}"/>
              </a:ext>
            </a:extLst>
          </p:cNvPr>
          <p:cNvSpPr txBox="1"/>
          <p:nvPr/>
        </p:nvSpPr>
        <p:spPr>
          <a:xfrm>
            <a:off x="447088" y="3136075"/>
            <a:ext cx="628650" cy="246221"/>
          </a:xfrm>
          <a:prstGeom prst="rect">
            <a:avLst/>
          </a:prstGeom>
          <a:noFill/>
        </p:spPr>
        <p:txBody>
          <a:bodyPr wrap="square" lIns="0" tIns="0" rIns="0" bIns="0" anchor="ctr">
            <a:spAutoFit/>
          </a:bodyPr>
          <a:lstStyle/>
          <a:p>
            <a:pPr algn="ctr"/>
            <a:r>
              <a:rPr sz="1600" b="1" i="0" u="none" dirty="0">
                <a:solidFill>
                  <a:schemeClr val="bg1"/>
                </a:solidFill>
                <a:latin typeface="Calibri" panose="020F0502020204030204" pitchFamily="34" charset="0"/>
                <a:cs typeface="Calibri" panose="020F0502020204030204" pitchFamily="34" charset="0"/>
              </a:rPr>
              <a:t>2</a:t>
            </a:r>
          </a:p>
        </p:txBody>
      </p:sp>
      <p:sp>
        <p:nvSpPr>
          <p:cNvPr id="44" name="TextBox 21">
            <a:extLst>
              <a:ext uri="{FF2B5EF4-FFF2-40B4-BE49-F238E27FC236}">
                <a16:creationId xmlns:a16="http://schemas.microsoft.com/office/drawing/2014/main" id="{373480C3-6ED2-FDCE-1696-79F1609D16ED}"/>
              </a:ext>
            </a:extLst>
          </p:cNvPr>
          <p:cNvSpPr txBox="1"/>
          <p:nvPr/>
        </p:nvSpPr>
        <p:spPr>
          <a:xfrm>
            <a:off x="447088" y="3926650"/>
            <a:ext cx="628650" cy="246221"/>
          </a:xfrm>
          <a:prstGeom prst="rect">
            <a:avLst/>
          </a:prstGeom>
          <a:noFill/>
        </p:spPr>
        <p:txBody>
          <a:bodyPr wrap="square" lIns="0" tIns="0" rIns="0" bIns="0" anchor="ctr">
            <a:spAutoFit/>
          </a:bodyPr>
          <a:lstStyle/>
          <a:p>
            <a:pPr algn="ctr"/>
            <a:r>
              <a:rPr sz="1600" b="1" i="0" u="none" dirty="0">
                <a:solidFill>
                  <a:schemeClr val="bg1"/>
                </a:solidFill>
                <a:latin typeface="Calibri" panose="020F0502020204030204" pitchFamily="34" charset="0"/>
                <a:cs typeface="Calibri" panose="020F0502020204030204" pitchFamily="34" charset="0"/>
              </a:rPr>
              <a:t>3</a:t>
            </a:r>
          </a:p>
        </p:txBody>
      </p:sp>
      <p:sp>
        <p:nvSpPr>
          <p:cNvPr id="45" name="TextBox 22">
            <a:extLst>
              <a:ext uri="{FF2B5EF4-FFF2-40B4-BE49-F238E27FC236}">
                <a16:creationId xmlns:a16="http://schemas.microsoft.com/office/drawing/2014/main" id="{30527C91-0FAD-6897-1886-E60B81E282B1}"/>
              </a:ext>
            </a:extLst>
          </p:cNvPr>
          <p:cNvSpPr txBox="1"/>
          <p:nvPr/>
        </p:nvSpPr>
        <p:spPr>
          <a:xfrm>
            <a:off x="447088" y="4717225"/>
            <a:ext cx="628650" cy="246221"/>
          </a:xfrm>
          <a:prstGeom prst="rect">
            <a:avLst/>
          </a:prstGeom>
          <a:noFill/>
        </p:spPr>
        <p:txBody>
          <a:bodyPr wrap="square" lIns="0" tIns="0" rIns="0" bIns="0" anchor="ctr">
            <a:spAutoFit/>
          </a:bodyPr>
          <a:lstStyle/>
          <a:p>
            <a:pPr algn="ctr"/>
            <a:r>
              <a:rPr sz="1600" b="1" i="0" u="none">
                <a:solidFill>
                  <a:schemeClr val="bg1"/>
                </a:solidFill>
                <a:latin typeface="Calibri" panose="020F0502020204030204" pitchFamily="34" charset="0"/>
                <a:cs typeface="Calibri" panose="020F0502020204030204" pitchFamily="34" charset="0"/>
              </a:rPr>
              <a:t>4</a:t>
            </a:r>
          </a:p>
        </p:txBody>
      </p:sp>
      <p:sp>
        <p:nvSpPr>
          <p:cNvPr id="46" name="TextBox 23">
            <a:extLst>
              <a:ext uri="{FF2B5EF4-FFF2-40B4-BE49-F238E27FC236}">
                <a16:creationId xmlns:a16="http://schemas.microsoft.com/office/drawing/2014/main" id="{C092B4FB-A356-499B-4C46-4CF71D252CFC}"/>
              </a:ext>
            </a:extLst>
          </p:cNvPr>
          <p:cNvSpPr txBox="1"/>
          <p:nvPr/>
        </p:nvSpPr>
        <p:spPr>
          <a:xfrm>
            <a:off x="447088" y="5507800"/>
            <a:ext cx="628650" cy="246221"/>
          </a:xfrm>
          <a:prstGeom prst="rect">
            <a:avLst/>
          </a:prstGeom>
          <a:noFill/>
        </p:spPr>
        <p:txBody>
          <a:bodyPr wrap="square" lIns="0" tIns="0" rIns="0" bIns="0" anchor="ctr">
            <a:spAutoFit/>
          </a:bodyPr>
          <a:lstStyle/>
          <a:p>
            <a:pPr algn="ctr"/>
            <a:r>
              <a:rPr sz="1600" b="1" i="0" u="none">
                <a:solidFill>
                  <a:schemeClr val="bg1"/>
                </a:solidFill>
                <a:latin typeface="Calibri" panose="020F0502020204030204" pitchFamily="34" charset="0"/>
                <a:cs typeface="Calibri" panose="020F0502020204030204" pitchFamily="34" charset="0"/>
              </a:rPr>
              <a:t>5</a:t>
            </a:r>
          </a:p>
        </p:txBody>
      </p:sp>
      <p:sp>
        <p:nvSpPr>
          <p:cNvPr id="47" name="TextBox 26">
            <a:extLst>
              <a:ext uri="{FF2B5EF4-FFF2-40B4-BE49-F238E27FC236}">
                <a16:creationId xmlns:a16="http://schemas.microsoft.com/office/drawing/2014/main" id="{359F9933-E56D-1562-BE0A-96148EA9CDA1}"/>
              </a:ext>
            </a:extLst>
          </p:cNvPr>
          <p:cNvSpPr txBox="1"/>
          <p:nvPr/>
        </p:nvSpPr>
        <p:spPr>
          <a:xfrm>
            <a:off x="1104313" y="2273347"/>
            <a:ext cx="3047566" cy="246221"/>
          </a:xfrm>
          <a:prstGeom prst="rect">
            <a:avLst/>
          </a:prstGeom>
          <a:noFill/>
        </p:spPr>
        <p:txBody>
          <a:bodyPr wrap="none" lIns="0" tIns="0" rIns="0" bIns="0" anchor="t">
            <a:spAutoFit/>
          </a:bodyPr>
          <a:lstStyle/>
          <a:p>
            <a:pPr algn="l"/>
            <a:r>
              <a:rPr sz="1600" b="1" i="0" u="none">
                <a:latin typeface="Calibri" panose="020F0502020204030204" pitchFamily="34" charset="0"/>
                <a:cs typeface="Calibri" panose="020F0502020204030204" pitchFamily="34" charset="0"/>
              </a:rPr>
              <a:t>Ottimizzazione Metabolica Rigorosa</a:t>
            </a:r>
          </a:p>
        </p:txBody>
      </p:sp>
      <p:sp>
        <p:nvSpPr>
          <p:cNvPr id="48" name="TextBox 27">
            <a:extLst>
              <a:ext uri="{FF2B5EF4-FFF2-40B4-BE49-F238E27FC236}">
                <a16:creationId xmlns:a16="http://schemas.microsoft.com/office/drawing/2014/main" id="{CED18543-5C3B-1E32-B1C2-A01C12CED657}"/>
              </a:ext>
            </a:extLst>
          </p:cNvPr>
          <p:cNvSpPr txBox="1"/>
          <p:nvPr/>
        </p:nvSpPr>
        <p:spPr>
          <a:xfrm>
            <a:off x="1104313" y="2492422"/>
            <a:ext cx="8212313" cy="184666"/>
          </a:xfrm>
          <a:prstGeom prst="rect">
            <a:avLst/>
          </a:prstGeom>
          <a:noFill/>
        </p:spPr>
        <p:txBody>
          <a:bodyPr wrap="none" lIns="0" tIns="0" rIns="0" bIns="0" anchor="t">
            <a:spAutoFit/>
          </a:bodyPr>
          <a:lstStyle/>
          <a:p>
            <a:pPr algn="l"/>
            <a:r>
              <a:rPr sz="1200" b="0" i="0" u="none">
                <a:latin typeface="Calibri" panose="020F0502020204030204" pitchFamily="34" charset="0"/>
                <a:cs typeface="Calibri" panose="020F0502020204030204" pitchFamily="34" charset="0"/>
              </a:rPr>
              <a:t>Target glicemico 100-180 mg/dL, differire chirurgia se HbA1c &gt;8.0%, stop al fumo da 4 settimane e VLCD per decongestione epatica.</a:t>
            </a:r>
          </a:p>
        </p:txBody>
      </p:sp>
      <p:sp>
        <p:nvSpPr>
          <p:cNvPr id="49" name="TextBox 28">
            <a:extLst>
              <a:ext uri="{FF2B5EF4-FFF2-40B4-BE49-F238E27FC236}">
                <a16:creationId xmlns:a16="http://schemas.microsoft.com/office/drawing/2014/main" id="{50D111F3-44EB-5464-B278-12C93950AE35}"/>
              </a:ext>
            </a:extLst>
          </p:cNvPr>
          <p:cNvSpPr txBox="1"/>
          <p:nvPr/>
        </p:nvSpPr>
        <p:spPr>
          <a:xfrm>
            <a:off x="1104313" y="3063922"/>
            <a:ext cx="2168479" cy="246221"/>
          </a:xfrm>
          <a:prstGeom prst="rect">
            <a:avLst/>
          </a:prstGeom>
          <a:noFill/>
        </p:spPr>
        <p:txBody>
          <a:bodyPr wrap="none" lIns="0" tIns="0" rIns="0" bIns="0" anchor="t">
            <a:spAutoFit/>
          </a:bodyPr>
          <a:lstStyle/>
          <a:p>
            <a:pPr algn="l"/>
            <a:r>
              <a:rPr sz="1600" b="1" i="0" u="none">
                <a:latin typeface="Calibri" panose="020F0502020204030204" pitchFamily="34" charset="0"/>
                <a:cs typeface="Calibri" panose="020F0502020204030204" pitchFamily="34" charset="0"/>
              </a:rPr>
              <a:t>Antisepsi su Base Alcolica</a:t>
            </a:r>
          </a:p>
        </p:txBody>
      </p:sp>
      <p:sp>
        <p:nvSpPr>
          <p:cNvPr id="50" name="TextBox 29">
            <a:extLst>
              <a:ext uri="{FF2B5EF4-FFF2-40B4-BE49-F238E27FC236}">
                <a16:creationId xmlns:a16="http://schemas.microsoft.com/office/drawing/2014/main" id="{CBB6125F-F767-A11F-9883-6CD076DE35CF}"/>
              </a:ext>
            </a:extLst>
          </p:cNvPr>
          <p:cNvSpPr txBox="1"/>
          <p:nvPr/>
        </p:nvSpPr>
        <p:spPr>
          <a:xfrm>
            <a:off x="1104313" y="3282997"/>
            <a:ext cx="7923131" cy="184666"/>
          </a:xfrm>
          <a:prstGeom prst="rect">
            <a:avLst/>
          </a:prstGeom>
          <a:noFill/>
        </p:spPr>
        <p:txBody>
          <a:bodyPr wrap="none" lIns="0" tIns="0" rIns="0" bIns="0" anchor="t">
            <a:spAutoFit/>
          </a:bodyPr>
          <a:lstStyle/>
          <a:p>
            <a:pPr algn="l"/>
            <a:r>
              <a:rPr sz="1200" b="0" i="0" u="none">
                <a:latin typeface="Calibri" panose="020F0502020204030204" pitchFamily="34" charset="0"/>
                <a:cs typeface="Calibri" panose="020F0502020204030204" pitchFamily="34" charset="0"/>
              </a:rPr>
              <a:t>Clorexidina 2% in alcool prima linea su cute integra (riduzione 25% SSI); iodopovidone alcolico valida opzione in caso di allergia.</a:t>
            </a:r>
          </a:p>
        </p:txBody>
      </p:sp>
      <p:sp>
        <p:nvSpPr>
          <p:cNvPr id="51" name="TextBox 30">
            <a:extLst>
              <a:ext uri="{FF2B5EF4-FFF2-40B4-BE49-F238E27FC236}">
                <a16:creationId xmlns:a16="http://schemas.microsoft.com/office/drawing/2014/main" id="{067C9B17-69C0-BFD4-F43B-C6C7C8F8F27F}"/>
              </a:ext>
            </a:extLst>
          </p:cNvPr>
          <p:cNvSpPr txBox="1"/>
          <p:nvPr/>
        </p:nvSpPr>
        <p:spPr>
          <a:xfrm>
            <a:off x="1104313" y="3854497"/>
            <a:ext cx="3123740" cy="246221"/>
          </a:xfrm>
          <a:prstGeom prst="rect">
            <a:avLst/>
          </a:prstGeom>
          <a:noFill/>
        </p:spPr>
        <p:txBody>
          <a:bodyPr wrap="none" lIns="0" tIns="0" rIns="0" bIns="0" anchor="t">
            <a:spAutoFit/>
          </a:bodyPr>
          <a:lstStyle/>
          <a:p>
            <a:pPr algn="l"/>
            <a:r>
              <a:rPr sz="1600" b="1" i="0" u="none">
                <a:latin typeface="Calibri" panose="020F0502020204030204" pitchFamily="34" charset="0"/>
                <a:cs typeface="Calibri" panose="020F0502020204030204" pitchFamily="34" charset="0"/>
              </a:rPr>
              <a:t>Profilassi Ponderata e Timing Preciso</a:t>
            </a:r>
          </a:p>
        </p:txBody>
      </p:sp>
      <p:sp>
        <p:nvSpPr>
          <p:cNvPr id="52" name="TextBox 31">
            <a:extLst>
              <a:ext uri="{FF2B5EF4-FFF2-40B4-BE49-F238E27FC236}">
                <a16:creationId xmlns:a16="http://schemas.microsoft.com/office/drawing/2014/main" id="{51335320-ACBF-0A4A-E186-C459DD699AA9}"/>
              </a:ext>
            </a:extLst>
          </p:cNvPr>
          <p:cNvSpPr txBox="1"/>
          <p:nvPr/>
        </p:nvSpPr>
        <p:spPr>
          <a:xfrm>
            <a:off x="1104313" y="4073572"/>
            <a:ext cx="8408071" cy="184666"/>
          </a:xfrm>
          <a:prstGeom prst="rect">
            <a:avLst/>
          </a:prstGeom>
          <a:noFill/>
        </p:spPr>
        <p:txBody>
          <a:bodyPr wrap="none" lIns="0" tIns="0" rIns="0" bIns="0" anchor="t">
            <a:spAutoFit/>
          </a:bodyPr>
          <a:lstStyle/>
          <a:p>
            <a:pPr algn="l"/>
            <a:r>
              <a:rPr sz="1200" b="0" i="0" u="none">
                <a:latin typeface="Calibri" panose="020F0502020204030204" pitchFamily="34" charset="0"/>
                <a:cs typeface="Calibri" panose="020F0502020204030204" pitchFamily="34" charset="0"/>
              </a:rPr>
              <a:t>Cefazolina 2g (&lt;120 kg) o 3g (≥120 kg / BMI≥50) entro 60 min pre-incisione. Re-dosing a 4 ore e termine categorico alla sintesi cutanea.</a:t>
            </a:r>
          </a:p>
        </p:txBody>
      </p:sp>
      <p:sp>
        <p:nvSpPr>
          <p:cNvPr id="53" name="TextBox 32">
            <a:extLst>
              <a:ext uri="{FF2B5EF4-FFF2-40B4-BE49-F238E27FC236}">
                <a16:creationId xmlns:a16="http://schemas.microsoft.com/office/drawing/2014/main" id="{71073FF7-6264-185C-249D-83CE44E9AD8D}"/>
              </a:ext>
            </a:extLst>
          </p:cNvPr>
          <p:cNvSpPr txBox="1"/>
          <p:nvPr/>
        </p:nvSpPr>
        <p:spPr>
          <a:xfrm>
            <a:off x="1104313" y="4645072"/>
            <a:ext cx="3600281" cy="246221"/>
          </a:xfrm>
          <a:prstGeom prst="rect">
            <a:avLst/>
          </a:prstGeom>
          <a:noFill/>
        </p:spPr>
        <p:txBody>
          <a:bodyPr wrap="none" lIns="0" tIns="0" rIns="0" bIns="0" anchor="t">
            <a:spAutoFit/>
          </a:bodyPr>
          <a:lstStyle/>
          <a:p>
            <a:pPr algn="l"/>
            <a:r>
              <a:rPr sz="1600" b="1" i="0" u="none">
                <a:latin typeface="Calibri" panose="020F0502020204030204" pitchFamily="34" charset="0"/>
                <a:cs typeface="Calibri" panose="020F0502020204030204" pitchFamily="34" charset="0"/>
              </a:rPr>
              <a:t>Tachicardia Persistente come Allarme Leak</a:t>
            </a:r>
          </a:p>
        </p:txBody>
      </p:sp>
      <p:sp>
        <p:nvSpPr>
          <p:cNvPr id="54" name="TextBox 33">
            <a:extLst>
              <a:ext uri="{FF2B5EF4-FFF2-40B4-BE49-F238E27FC236}">
                <a16:creationId xmlns:a16="http://schemas.microsoft.com/office/drawing/2014/main" id="{3911D73B-E51D-F9ED-B9EE-5EAA4544CA93}"/>
              </a:ext>
            </a:extLst>
          </p:cNvPr>
          <p:cNvSpPr txBox="1"/>
          <p:nvPr/>
        </p:nvSpPr>
        <p:spPr>
          <a:xfrm>
            <a:off x="1104313" y="4864147"/>
            <a:ext cx="8908016" cy="184666"/>
          </a:xfrm>
          <a:prstGeom prst="rect">
            <a:avLst/>
          </a:prstGeom>
          <a:noFill/>
        </p:spPr>
        <p:txBody>
          <a:bodyPr wrap="none" lIns="0" tIns="0" rIns="0" bIns="0" anchor="t">
            <a:spAutoFit/>
          </a:bodyPr>
          <a:lstStyle/>
          <a:p>
            <a:pPr algn="l"/>
            <a:r>
              <a:rPr sz="1200" b="0" i="0" u="none">
                <a:latin typeface="Calibri" panose="020F0502020204030204" pitchFamily="34" charset="0"/>
                <a:cs typeface="Calibri" panose="020F0502020204030204" pitchFamily="34" charset="0"/>
              </a:rPr>
              <a:t>FC &gt; 100-120 bpm impone immediata TC con contrasto idrosolubile per os ed EV. Re-laparoscopia urgente se presente instabilità emodinamica.</a:t>
            </a:r>
          </a:p>
        </p:txBody>
      </p:sp>
      <p:sp>
        <p:nvSpPr>
          <p:cNvPr id="55" name="TextBox 34">
            <a:extLst>
              <a:ext uri="{FF2B5EF4-FFF2-40B4-BE49-F238E27FC236}">
                <a16:creationId xmlns:a16="http://schemas.microsoft.com/office/drawing/2014/main" id="{41824E24-BA06-B15F-F7A3-811CACD8B63A}"/>
              </a:ext>
            </a:extLst>
          </p:cNvPr>
          <p:cNvSpPr txBox="1"/>
          <p:nvPr/>
        </p:nvSpPr>
        <p:spPr>
          <a:xfrm>
            <a:off x="1104313" y="5435647"/>
            <a:ext cx="3595536" cy="246221"/>
          </a:xfrm>
          <a:prstGeom prst="rect">
            <a:avLst/>
          </a:prstGeom>
          <a:noFill/>
        </p:spPr>
        <p:txBody>
          <a:bodyPr wrap="none" lIns="0" tIns="0" rIns="0" bIns="0" anchor="t">
            <a:spAutoFit/>
          </a:bodyPr>
          <a:lstStyle/>
          <a:p>
            <a:pPr algn="l"/>
            <a:r>
              <a:rPr sz="1600" b="1" i="0" u="none">
                <a:latin typeface="Calibri" panose="020F0502020204030204" pitchFamily="34" charset="0"/>
                <a:cs typeface="Calibri" panose="020F0502020204030204" pitchFamily="34" charset="0"/>
              </a:rPr>
              <a:t>Source Control Multidisciplinare ed ERABS</a:t>
            </a:r>
          </a:p>
        </p:txBody>
      </p:sp>
      <p:sp>
        <p:nvSpPr>
          <p:cNvPr id="56" name="TextBox 35">
            <a:extLst>
              <a:ext uri="{FF2B5EF4-FFF2-40B4-BE49-F238E27FC236}">
                <a16:creationId xmlns:a16="http://schemas.microsoft.com/office/drawing/2014/main" id="{36D2F9C2-421C-8498-AF2C-2C15D52A4BA4}"/>
              </a:ext>
            </a:extLst>
          </p:cNvPr>
          <p:cNvSpPr txBox="1"/>
          <p:nvPr/>
        </p:nvSpPr>
        <p:spPr>
          <a:xfrm>
            <a:off x="1104313" y="5654722"/>
            <a:ext cx="8803949" cy="184666"/>
          </a:xfrm>
          <a:prstGeom prst="rect">
            <a:avLst/>
          </a:prstGeom>
          <a:noFill/>
        </p:spPr>
        <p:txBody>
          <a:bodyPr wrap="none" lIns="0" tIns="0" rIns="0" bIns="0" anchor="t">
            <a:spAutoFit/>
          </a:bodyPr>
          <a:lstStyle/>
          <a:p>
            <a:pPr algn="l"/>
            <a:r>
              <a:rPr sz="1200" b="0" i="0" u="none">
                <a:latin typeface="Calibri" panose="020F0502020204030204" pitchFamily="34" charset="0"/>
                <a:cs typeface="Calibri" panose="020F0502020204030204" pitchFamily="34" charset="0"/>
              </a:rPr>
              <a:t>Integrazione tra chirurgo, radiologo ed endoscopista avanzato (Pigtail, Endo-VAC). Aderenza ai bundle ERABS senza drenaggi e SNG di routine.</a:t>
            </a:r>
          </a:p>
        </p:txBody>
      </p:sp>
    </p:spTree>
    <p:extLst>
      <p:ext uri="{BB962C8B-B14F-4D97-AF65-F5344CB8AC3E}">
        <p14:creationId xmlns:p14="http://schemas.microsoft.com/office/powerpoint/2010/main" val="14646897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ppt_x"/>
                                          </p:val>
                                        </p:tav>
                                        <p:tav tm="100000">
                                          <p:val>
                                            <p:strVal val="#ppt_x"/>
                                          </p:val>
                                        </p:tav>
                                      </p:tavLst>
                                    </p:anim>
                                    <p:anim calcmode="lin" valueType="num">
                                      <p:cBhvr additive="base">
                                        <p:cTn id="12" dur="500" fill="hold"/>
                                        <p:tgtEl>
                                          <p:spTgt spid="3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ppt_x"/>
                                          </p:val>
                                        </p:tav>
                                        <p:tav tm="100000">
                                          <p:val>
                                            <p:strVal val="#ppt_x"/>
                                          </p:val>
                                        </p:tav>
                                      </p:tavLst>
                                    </p:anim>
                                    <p:anim calcmode="lin" valueType="num">
                                      <p:cBhvr additive="base">
                                        <p:cTn id="16" dur="5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ppt_x"/>
                                          </p:val>
                                        </p:tav>
                                        <p:tav tm="100000">
                                          <p:val>
                                            <p:strVal val="#ppt_x"/>
                                          </p:val>
                                        </p:tav>
                                      </p:tavLst>
                                    </p:anim>
                                    <p:anim calcmode="lin" valueType="num">
                                      <p:cBhvr additive="base">
                                        <p:cTn id="34" dur="500" fill="hold"/>
                                        <p:tgtEl>
                                          <p:spTgt spid="3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ppt_x"/>
                                          </p:val>
                                        </p:tav>
                                        <p:tav tm="100000">
                                          <p:val>
                                            <p:strVal val="#ppt_x"/>
                                          </p:val>
                                        </p:tav>
                                      </p:tavLst>
                                    </p:anim>
                                    <p:anim calcmode="lin" valueType="num">
                                      <p:cBhvr additive="base">
                                        <p:cTn id="38" dur="500" fill="hold"/>
                                        <p:tgtEl>
                                          <p:spTgt spid="4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fill="hold"/>
                                        <p:tgtEl>
                                          <p:spTgt spid="51"/>
                                        </p:tgtEl>
                                        <p:attrNameLst>
                                          <p:attrName>ppt_x</p:attrName>
                                        </p:attrNameLst>
                                      </p:cBhvr>
                                      <p:tavLst>
                                        <p:tav tm="0">
                                          <p:val>
                                            <p:strVal val="#ppt_x"/>
                                          </p:val>
                                        </p:tav>
                                        <p:tav tm="100000">
                                          <p:val>
                                            <p:strVal val="#ppt_x"/>
                                          </p:val>
                                        </p:tav>
                                      </p:tavLst>
                                    </p:anim>
                                    <p:anim calcmode="lin" valueType="num">
                                      <p:cBhvr additive="base">
                                        <p:cTn id="42" dur="500" fill="hold"/>
                                        <p:tgtEl>
                                          <p:spTgt spid="5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500" fill="hold"/>
                                        <p:tgtEl>
                                          <p:spTgt spid="52"/>
                                        </p:tgtEl>
                                        <p:attrNameLst>
                                          <p:attrName>ppt_x</p:attrName>
                                        </p:attrNameLst>
                                      </p:cBhvr>
                                      <p:tavLst>
                                        <p:tav tm="0">
                                          <p:val>
                                            <p:strVal val="#ppt_x"/>
                                          </p:val>
                                        </p:tav>
                                        <p:tav tm="100000">
                                          <p:val>
                                            <p:strVal val="#ppt_x"/>
                                          </p:val>
                                        </p:tav>
                                      </p:tavLst>
                                    </p:anim>
                                    <p:anim calcmode="lin" valueType="num">
                                      <p:cBhvr additive="base">
                                        <p:cTn id="46"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additive="base">
                                        <p:cTn id="55" dur="500" fill="hold"/>
                                        <p:tgtEl>
                                          <p:spTgt spid="40"/>
                                        </p:tgtEl>
                                        <p:attrNameLst>
                                          <p:attrName>ppt_x</p:attrName>
                                        </p:attrNameLst>
                                      </p:cBhvr>
                                      <p:tavLst>
                                        <p:tav tm="0">
                                          <p:val>
                                            <p:strVal val="#ppt_x"/>
                                          </p:val>
                                        </p:tav>
                                        <p:tav tm="100000">
                                          <p:val>
                                            <p:strVal val="#ppt_x"/>
                                          </p:val>
                                        </p:tav>
                                      </p:tavLst>
                                    </p:anim>
                                    <p:anim calcmode="lin" valueType="num">
                                      <p:cBhvr additive="base">
                                        <p:cTn id="56" dur="500" fill="hold"/>
                                        <p:tgtEl>
                                          <p:spTgt spid="4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ppt_x"/>
                                          </p:val>
                                        </p:tav>
                                        <p:tav tm="100000">
                                          <p:val>
                                            <p:strVal val="#ppt_x"/>
                                          </p:val>
                                        </p:tav>
                                      </p:tavLst>
                                    </p:anim>
                                    <p:anim calcmode="lin" valueType="num">
                                      <p:cBhvr additive="base">
                                        <p:cTn id="60" dur="50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additive="base">
                                        <p:cTn id="67" dur="500" fill="hold"/>
                                        <p:tgtEl>
                                          <p:spTgt spid="54"/>
                                        </p:tgtEl>
                                        <p:attrNameLst>
                                          <p:attrName>ppt_x</p:attrName>
                                        </p:attrNameLst>
                                      </p:cBhvr>
                                      <p:tavLst>
                                        <p:tav tm="0">
                                          <p:val>
                                            <p:strVal val="#ppt_x"/>
                                          </p:val>
                                        </p:tav>
                                        <p:tav tm="100000">
                                          <p:val>
                                            <p:strVal val="#ppt_x"/>
                                          </p:val>
                                        </p:tav>
                                      </p:tavLst>
                                    </p:anim>
                                    <p:anim calcmode="lin" valueType="num">
                                      <p:cBhvr additive="base">
                                        <p:cTn id="68"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additive="base">
                                        <p:cTn id="73" dur="500" fill="hold"/>
                                        <p:tgtEl>
                                          <p:spTgt spid="36"/>
                                        </p:tgtEl>
                                        <p:attrNameLst>
                                          <p:attrName>ppt_x</p:attrName>
                                        </p:attrNameLst>
                                      </p:cBhvr>
                                      <p:tavLst>
                                        <p:tav tm="0">
                                          <p:val>
                                            <p:strVal val="#ppt_x"/>
                                          </p:val>
                                        </p:tav>
                                        <p:tav tm="100000">
                                          <p:val>
                                            <p:strVal val="#ppt_x"/>
                                          </p:val>
                                        </p:tav>
                                      </p:tavLst>
                                    </p:anim>
                                    <p:anim calcmode="lin" valueType="num">
                                      <p:cBhvr additive="base">
                                        <p:cTn id="74" dur="500" fill="hold"/>
                                        <p:tgtEl>
                                          <p:spTgt spid="3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500" fill="hold"/>
                                        <p:tgtEl>
                                          <p:spTgt spid="41"/>
                                        </p:tgtEl>
                                        <p:attrNameLst>
                                          <p:attrName>ppt_x</p:attrName>
                                        </p:attrNameLst>
                                      </p:cBhvr>
                                      <p:tavLst>
                                        <p:tav tm="0">
                                          <p:val>
                                            <p:strVal val="#ppt_x"/>
                                          </p:val>
                                        </p:tav>
                                        <p:tav tm="100000">
                                          <p:val>
                                            <p:strVal val="#ppt_x"/>
                                          </p:val>
                                        </p:tav>
                                      </p:tavLst>
                                    </p:anim>
                                    <p:anim calcmode="lin" valueType="num">
                                      <p:cBhvr additive="base">
                                        <p:cTn id="78" dur="500" fill="hold"/>
                                        <p:tgtEl>
                                          <p:spTgt spid="41"/>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46"/>
                                        </p:tgtEl>
                                        <p:attrNameLst>
                                          <p:attrName>style.visibility</p:attrName>
                                        </p:attrNameLst>
                                      </p:cBhvr>
                                      <p:to>
                                        <p:strVal val="visible"/>
                                      </p:to>
                                    </p:set>
                                    <p:anim calcmode="lin" valueType="num">
                                      <p:cBhvr additive="base">
                                        <p:cTn id="81" dur="500" fill="hold"/>
                                        <p:tgtEl>
                                          <p:spTgt spid="46"/>
                                        </p:tgtEl>
                                        <p:attrNameLst>
                                          <p:attrName>ppt_x</p:attrName>
                                        </p:attrNameLst>
                                      </p:cBhvr>
                                      <p:tavLst>
                                        <p:tav tm="0">
                                          <p:val>
                                            <p:strVal val="#ppt_x"/>
                                          </p:val>
                                        </p:tav>
                                        <p:tav tm="100000">
                                          <p:val>
                                            <p:strVal val="#ppt_x"/>
                                          </p:val>
                                        </p:tav>
                                      </p:tavLst>
                                    </p:anim>
                                    <p:anim calcmode="lin" valueType="num">
                                      <p:cBhvr additive="base">
                                        <p:cTn id="82" dur="500" fill="hold"/>
                                        <p:tgtEl>
                                          <p:spTgt spid="46"/>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cBhvr additive="base">
                                        <p:cTn id="85" dur="500" fill="hold"/>
                                        <p:tgtEl>
                                          <p:spTgt spid="55"/>
                                        </p:tgtEl>
                                        <p:attrNameLst>
                                          <p:attrName>ppt_x</p:attrName>
                                        </p:attrNameLst>
                                      </p:cBhvr>
                                      <p:tavLst>
                                        <p:tav tm="0">
                                          <p:val>
                                            <p:strVal val="#ppt_x"/>
                                          </p:val>
                                        </p:tav>
                                        <p:tav tm="100000">
                                          <p:val>
                                            <p:strVal val="#ppt_x"/>
                                          </p:val>
                                        </p:tav>
                                      </p:tavLst>
                                    </p:anim>
                                    <p:anim calcmode="lin" valueType="num">
                                      <p:cBhvr additive="base">
                                        <p:cTn id="86" dur="500" fill="hold"/>
                                        <p:tgtEl>
                                          <p:spTgt spid="55"/>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56"/>
                                        </p:tgtEl>
                                        <p:attrNameLst>
                                          <p:attrName>style.visibility</p:attrName>
                                        </p:attrNameLst>
                                      </p:cBhvr>
                                      <p:to>
                                        <p:strVal val="visible"/>
                                      </p:to>
                                    </p:set>
                                    <p:anim calcmode="lin" valueType="num">
                                      <p:cBhvr additive="base">
                                        <p:cTn id="89" dur="500" fill="hold"/>
                                        <p:tgtEl>
                                          <p:spTgt spid="56"/>
                                        </p:tgtEl>
                                        <p:attrNameLst>
                                          <p:attrName>ppt_x</p:attrName>
                                        </p:attrNameLst>
                                      </p:cBhvr>
                                      <p:tavLst>
                                        <p:tav tm="0">
                                          <p:val>
                                            <p:strVal val="#ppt_x"/>
                                          </p:val>
                                        </p:tav>
                                        <p:tav tm="100000">
                                          <p:val>
                                            <p:strVal val="#ppt_x"/>
                                          </p:val>
                                        </p:tav>
                                      </p:tavLst>
                                    </p:anim>
                                    <p:anim calcmode="lin" valueType="num">
                                      <p:cBhvr additive="base">
                                        <p:cTn id="90"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38" grpId="0" animBg="1"/>
      <p:bldP spid="39" grpId="0" animBg="1"/>
      <p:bldP spid="40" grpId="0" animBg="1"/>
      <p:bldP spid="41" grpId="0" animBg="1"/>
      <p:bldP spid="43" grpId="0"/>
      <p:bldP spid="44" grpId="0"/>
      <p:bldP spid="45" grpId="0"/>
      <p:bldP spid="46" grpId="0"/>
      <p:bldP spid="49" grpId="0"/>
      <p:bldP spid="50" grpId="0"/>
      <p:bldP spid="51" grpId="0"/>
      <p:bldP spid="52" grpId="0"/>
      <p:bldP spid="53" grpId="0"/>
      <p:bldP spid="54" grpId="0"/>
      <p:bldP spid="55" grpId="0"/>
      <p:bldP spid="5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5087203" y="57536"/>
            <a:ext cx="5699078" cy="1966597"/>
          </a:xfrm>
        </p:spPr>
        <p:txBody>
          <a:bodyPr>
            <a:normAutofit/>
          </a:bodyPr>
          <a:lstStyle/>
          <a:p>
            <a:r>
              <a:rPr lang="it-IT" sz="5400" dirty="0"/>
              <a:t>GRAZIE PER</a:t>
            </a:r>
            <a:br>
              <a:rPr lang="it-IT" sz="5400" dirty="0"/>
            </a:br>
            <a:r>
              <a:rPr lang="it-IT" sz="5400" dirty="0"/>
              <a:t>L’ATTENZIONE</a:t>
            </a:r>
          </a:p>
        </p:txBody>
      </p:sp>
      <p:pic>
        <p:nvPicPr>
          <p:cNvPr id="2" name="Immagine 1">
            <a:extLst>
              <a:ext uri="{FF2B5EF4-FFF2-40B4-BE49-F238E27FC236}">
                <a16:creationId xmlns:a16="http://schemas.microsoft.com/office/drawing/2014/main" id="{0BE139C0-2F01-9D3B-D15A-BD1F63151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7203" y="2089426"/>
            <a:ext cx="5844654" cy="4383491"/>
          </a:xfrm>
          <a:prstGeom prst="rect">
            <a:avLst/>
          </a:prstGeom>
        </p:spPr>
      </p:pic>
      <p:pic>
        <p:nvPicPr>
          <p:cNvPr id="4" name="Immagine 3">
            <a:extLst>
              <a:ext uri="{FF2B5EF4-FFF2-40B4-BE49-F238E27FC236}">
                <a16:creationId xmlns:a16="http://schemas.microsoft.com/office/drawing/2014/main" id="{37DE7B43-C877-29EC-104D-67BCF184E4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3820" y="1"/>
            <a:ext cx="1610852" cy="1610852"/>
          </a:xfrm>
          <a:prstGeom prst="rect">
            <a:avLst/>
          </a:prstGeom>
        </p:spPr>
      </p:pic>
      <p:pic>
        <p:nvPicPr>
          <p:cNvPr id="5" name="Immagine 4">
            <a:extLst>
              <a:ext uri="{FF2B5EF4-FFF2-40B4-BE49-F238E27FC236}">
                <a16:creationId xmlns:a16="http://schemas.microsoft.com/office/drawing/2014/main" id="{32A7AD00-592C-750D-6FE0-BD269809BB16}"/>
              </a:ext>
            </a:extLst>
          </p:cNvPr>
          <p:cNvPicPr>
            <a:picLocks noChangeAspect="1"/>
          </p:cNvPicPr>
          <p:nvPr/>
        </p:nvPicPr>
        <p:blipFill>
          <a:blip r:embed="rId4">
            <a:extLst>
              <a:ext uri="{28A0092B-C50C-407E-A947-70E740481C1C}">
                <a14:useLocalDpi xmlns:a14="http://schemas.microsoft.com/office/drawing/2010/main" val="0"/>
              </a:ext>
            </a:extLst>
          </a:blip>
          <a:srcRect l="9306" t="18006" r="61194" b="19184"/>
          <a:stretch>
            <a:fillRect/>
          </a:stretch>
        </p:blipFill>
        <p:spPr>
          <a:xfrm>
            <a:off x="9103576" y="122829"/>
            <a:ext cx="1222915" cy="1284543"/>
          </a:xfrm>
          <a:prstGeom prst="rect">
            <a:avLst/>
          </a:prstGeom>
        </p:spPr>
      </p:pic>
    </p:spTree>
    <p:extLst>
      <p:ext uri="{BB962C8B-B14F-4D97-AF65-F5344CB8AC3E}">
        <p14:creationId xmlns:p14="http://schemas.microsoft.com/office/powerpoint/2010/main" val="17455455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ctVTI">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2167526_TF33476885.potx" id="{67A3B757-088A-4997-AD47-EBBB609AAF73}" vid="{61F4B085-7BC3-43AB-AFF0-C8B68BB76BF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E879E6-8FFE-4154-8F2A-F7518B89B376}">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7E0A2CB4-6869-426F-8BC4-A32C90CBE263}">
  <ds:schemaRefs>
    <ds:schemaRef ds:uri="http://schemas.microsoft.com/sharepoint/v3/contenttype/forms"/>
  </ds:schemaRefs>
</ds:datastoreItem>
</file>

<file path=customXml/itemProps3.xml><?xml version="1.0" encoding="utf-8"?>
<ds:datastoreItem xmlns:ds="http://schemas.openxmlformats.org/officeDocument/2006/customXml" ds:itemID="{A941CA7C-A0BF-44EF-B2E5-7539C3B9B0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Presentazione classica per assemblea generale aziendale</Template>
  <TotalTime>896</TotalTime>
  <Words>3316</Words>
  <Application>Microsoft Macintosh PowerPoint</Application>
  <PresentationFormat>Widescreen</PresentationFormat>
  <Paragraphs>220</Paragraphs>
  <Slides>18</Slides>
  <Notes>16</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18</vt:i4>
      </vt:variant>
    </vt:vector>
  </HeadingPairs>
  <TitlesOfParts>
    <vt:vector size="23" baseType="lpstr">
      <vt:lpstr>Arial</vt:lpstr>
      <vt:lpstr>Calibri</vt:lpstr>
      <vt:lpstr>Plus Jakarta Sans</vt:lpstr>
      <vt:lpstr>Wingdings</vt:lpstr>
      <vt:lpstr>RetrospectVTI</vt:lpstr>
      <vt:lpstr>Infectious Complications in Metabolic and Bariatric Surgery: A Comprehensive Narrative Review of Pathophysiology, Prevention, and Management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 PER L’ATTENZIONE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 29-30 aprile Primo Corso ACCADEMIA SICOB Direttori: M. De Luca - M.A. Zappa</dc:title>
  <dc:creator>Eliana Rispoli</dc:creator>
  <cp:lastModifiedBy>MARCELLO AGOSTA</cp:lastModifiedBy>
  <cp:revision>13</cp:revision>
  <dcterms:created xsi:type="dcterms:W3CDTF">2022-02-27T17:36:31Z</dcterms:created>
  <dcterms:modified xsi:type="dcterms:W3CDTF">2026-09-19T00:14:12Z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